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0" r:id="rId2"/>
    <p:sldId id="289" r:id="rId3"/>
    <p:sldId id="288" r:id="rId4"/>
    <p:sldId id="281" r:id="rId5"/>
    <p:sldId id="290" r:id="rId6"/>
    <p:sldId id="279" r:id="rId7"/>
    <p:sldId id="256" r:id="rId8"/>
    <p:sldId id="258" r:id="rId9"/>
    <p:sldId id="264" r:id="rId10"/>
    <p:sldId id="261" r:id="rId11"/>
    <p:sldId id="260" r:id="rId12"/>
    <p:sldId id="262" r:id="rId13"/>
    <p:sldId id="263" r:id="rId14"/>
    <p:sldId id="265" r:id="rId15"/>
    <p:sldId id="267" r:id="rId16"/>
    <p:sldId id="266" r:id="rId17"/>
    <p:sldId id="269" r:id="rId18"/>
    <p:sldId id="268" r:id="rId19"/>
    <p:sldId id="270" r:id="rId20"/>
    <p:sldId id="283" r:id="rId21"/>
    <p:sldId id="284" r:id="rId22"/>
    <p:sldId id="285" r:id="rId23"/>
    <p:sldId id="271" r:id="rId24"/>
    <p:sldId id="272" r:id="rId25"/>
    <p:sldId id="291" r:id="rId26"/>
    <p:sldId id="292" r:id="rId27"/>
    <p:sldId id="293" r:id="rId28"/>
    <p:sldId id="273" r:id="rId29"/>
    <p:sldId id="286" r:id="rId30"/>
    <p:sldId id="259" r:id="rId31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8462" autoAdjust="0"/>
  </p:normalViewPr>
  <p:slideViewPr>
    <p:cSldViewPr snapToGrid="0" snapToObjects="1">
      <p:cViewPr varScale="1">
        <p:scale>
          <a:sx n="74" d="100"/>
          <a:sy n="74" d="100"/>
        </p:scale>
        <p:origin x="-12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FCDC-D056-974A-9583-7CF0FCBF2CB5}" type="datetimeFigureOut">
              <a:rPr lang="fr-FR" smtClean="0"/>
              <a:t>15/01/2017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6056C-1F9F-9A41-AE23-F8E96E2ACF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7055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FCDC-D056-974A-9583-7CF0FCBF2CB5}" type="datetimeFigureOut">
              <a:rPr lang="fr-FR" smtClean="0"/>
              <a:t>15/01/2017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6056C-1F9F-9A41-AE23-F8E96E2ACF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59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FCDC-D056-974A-9583-7CF0FCBF2CB5}" type="datetimeFigureOut">
              <a:rPr lang="fr-FR" smtClean="0"/>
              <a:t>15/01/2017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6056C-1F9F-9A41-AE23-F8E96E2ACF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1241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FCDC-D056-974A-9583-7CF0FCBF2CB5}" type="datetimeFigureOut">
              <a:rPr lang="fr-FR" smtClean="0"/>
              <a:t>15/01/2017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6056C-1F9F-9A41-AE23-F8E96E2ACF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7886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FCDC-D056-974A-9583-7CF0FCBF2CB5}" type="datetimeFigureOut">
              <a:rPr lang="fr-FR" smtClean="0"/>
              <a:t>15/01/2017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6056C-1F9F-9A41-AE23-F8E96E2ACF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550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FCDC-D056-974A-9583-7CF0FCBF2CB5}" type="datetimeFigureOut">
              <a:rPr lang="fr-FR" smtClean="0"/>
              <a:t>15/01/2017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6056C-1F9F-9A41-AE23-F8E96E2ACF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6722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FCDC-D056-974A-9583-7CF0FCBF2CB5}" type="datetimeFigureOut">
              <a:rPr lang="fr-FR" smtClean="0"/>
              <a:t>15/01/2017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6056C-1F9F-9A41-AE23-F8E96E2ACF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8058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FCDC-D056-974A-9583-7CF0FCBF2CB5}" type="datetimeFigureOut">
              <a:rPr lang="fr-FR" smtClean="0"/>
              <a:t>15/01/2017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6056C-1F9F-9A41-AE23-F8E96E2ACF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449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FCDC-D056-974A-9583-7CF0FCBF2CB5}" type="datetimeFigureOut">
              <a:rPr lang="fr-FR" smtClean="0"/>
              <a:t>15/01/2017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6056C-1F9F-9A41-AE23-F8E96E2ACF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2358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FCDC-D056-974A-9583-7CF0FCBF2CB5}" type="datetimeFigureOut">
              <a:rPr lang="fr-FR" smtClean="0"/>
              <a:t>15/01/2017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6056C-1F9F-9A41-AE23-F8E96E2ACF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4091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FCDC-D056-974A-9583-7CF0FCBF2CB5}" type="datetimeFigureOut">
              <a:rPr lang="fr-FR" smtClean="0"/>
              <a:t>15/01/2017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6056C-1F9F-9A41-AE23-F8E96E2ACF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8610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7FCDC-D056-974A-9583-7CF0FCBF2CB5}" type="datetimeFigureOut">
              <a:rPr lang="fr-FR" smtClean="0"/>
              <a:t>15/01/2017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6056C-1F9F-9A41-AE23-F8E96E2ACF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4696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hyperlink" Target="https://thumbs.dreamstime.com/z/enfant-triste-40170444.jp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l"/>
            <a:endParaRPr lang="fr-FR" sz="2400" dirty="0"/>
          </a:p>
        </p:txBody>
      </p:sp>
      <p:pic>
        <p:nvPicPr>
          <p:cNvPr id="4" name="Image 3" descr="fond de page vatican.v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0" y="0"/>
            <a:ext cx="91440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En France, en 2009, </a:t>
            </a:r>
          </a:p>
          <a:p>
            <a:r>
              <a:rPr lang="fr-FR" sz="2800" dirty="0"/>
              <a:t>		11 930 avortement chez les 15-17 ans ! </a:t>
            </a:r>
          </a:p>
          <a:p>
            <a:r>
              <a:rPr lang="fr-FR" sz="2800" dirty="0"/>
              <a:t>			soit + de 33 par jour, 365 jours/an !</a:t>
            </a:r>
          </a:p>
          <a:p>
            <a:endParaRPr lang="fr-FR" sz="1200" dirty="0"/>
          </a:p>
          <a:p>
            <a:r>
              <a:rPr lang="fr-FR" sz="2800" dirty="0"/>
              <a:t>En France, en 2012, </a:t>
            </a:r>
          </a:p>
          <a:p>
            <a:r>
              <a:rPr lang="fr-FR" sz="2800" dirty="0"/>
              <a:t>		environ 100 suicides chez les   5-12 ans !</a:t>
            </a:r>
          </a:p>
          <a:p>
            <a:r>
              <a:rPr lang="fr-FR" sz="2800" dirty="0"/>
              <a:t>		environ 500 suicides chez les 15-24 ans !</a:t>
            </a:r>
          </a:p>
          <a:p>
            <a:endParaRPr lang="fr-FR" sz="1200" dirty="0"/>
          </a:p>
          <a:p>
            <a:r>
              <a:rPr lang="fr-FR" sz="2800" dirty="0"/>
              <a:t>En France, en 2014, </a:t>
            </a:r>
          </a:p>
          <a:p>
            <a:r>
              <a:rPr lang="fr-FR" sz="2800" dirty="0"/>
              <a:t>		environ 25% des jeunes de moins de 15 ans ont fait 				une tentative de suicide.</a:t>
            </a:r>
          </a:p>
          <a:p>
            <a:endParaRPr lang="fr-FR" sz="1200" dirty="0"/>
          </a:p>
          <a:p>
            <a:r>
              <a:rPr lang="fr-FR" sz="2800" dirty="0"/>
              <a:t>Et la drogue, l’alcool ???</a:t>
            </a:r>
          </a:p>
          <a:p>
            <a:r>
              <a:rPr lang="fr-FR" sz="1200" dirty="0"/>
              <a:t>	</a:t>
            </a:r>
          </a:p>
          <a:p>
            <a:r>
              <a:rPr lang="fr-FR" sz="2800" dirty="0"/>
              <a:t>Et les violences commises </a:t>
            </a:r>
          </a:p>
          <a:p>
            <a:r>
              <a:rPr lang="fr-FR" sz="2800" dirty="0"/>
              <a:t>			par des enfants ???</a:t>
            </a:r>
          </a:p>
          <a:p>
            <a:endParaRPr lang="fr-FR" sz="1200" dirty="0"/>
          </a:p>
          <a:p>
            <a:r>
              <a:rPr lang="fr-FR" sz="3200" b="1" dirty="0">
                <a:solidFill>
                  <a:srgbClr val="0000FF"/>
                </a:solidFill>
              </a:rPr>
              <a:t>  Et </a:t>
            </a:r>
            <a:r>
              <a:rPr lang="is-IS" sz="3200" b="1" dirty="0">
                <a:solidFill>
                  <a:srgbClr val="0000FF"/>
                </a:solidFill>
              </a:rPr>
              <a:t>… les blessures de l’âme ???</a:t>
            </a:r>
            <a:endParaRPr lang="fr-FR" sz="3200" b="1" dirty="0">
              <a:solidFill>
                <a:srgbClr val="0000FF"/>
              </a:solidFill>
            </a:endParaRPr>
          </a:p>
        </p:txBody>
      </p:sp>
      <p:pic>
        <p:nvPicPr>
          <p:cNvPr id="7" name="Image 6" descr="Patro 04 novembre 2008-30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863" y="4116648"/>
            <a:ext cx="3655137" cy="274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544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fond de page vatican.v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6874" y="0"/>
            <a:ext cx="7515526" cy="1470025"/>
          </a:xfrm>
        </p:spPr>
        <p:txBody>
          <a:bodyPr>
            <a:normAutofit/>
          </a:bodyPr>
          <a:lstStyle/>
          <a:p>
            <a:pPr algn="l"/>
            <a:r>
              <a:rPr lang="fr-FR" sz="4800" b="1" dirty="0">
                <a:latin typeface="Cambria"/>
                <a:cs typeface="Cambria"/>
              </a:rPr>
              <a:t>LE JEU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43894" y="2154933"/>
            <a:ext cx="8157711" cy="4598755"/>
          </a:xfrm>
        </p:spPr>
        <p:txBody>
          <a:bodyPr>
            <a:normAutofit/>
          </a:bodyPr>
          <a:lstStyle/>
          <a:p>
            <a:pPr marL="457200" indent="-457200" algn="l">
              <a:buFont typeface="Wingdings" charset="0"/>
              <a:buChar char="F"/>
            </a:pPr>
            <a:r>
              <a:rPr lang="fr-FR" sz="2800" b="1" dirty="0">
                <a:solidFill>
                  <a:srgbClr val="000000"/>
                </a:solidFill>
              </a:rPr>
              <a:t>Le jeu, un moyen d’attrait</a:t>
            </a:r>
            <a:r>
              <a:rPr lang="fr-FR" sz="2800" dirty="0">
                <a:solidFill>
                  <a:srgbClr val="000000"/>
                </a:solidFill>
              </a:rPr>
              <a:t> </a:t>
            </a:r>
          </a:p>
          <a:p>
            <a:pPr algn="l"/>
            <a:endParaRPr lang="fr-FR" sz="1600" dirty="0">
              <a:solidFill>
                <a:srgbClr val="000000"/>
              </a:solidFill>
            </a:endParaRPr>
          </a:p>
          <a:p>
            <a:pPr marL="457200" indent="-457200" algn="l">
              <a:buFont typeface="Wingdings" charset="0"/>
              <a:buChar char="F"/>
            </a:pPr>
            <a:r>
              <a:rPr lang="fr-FR" sz="2800" b="1" dirty="0">
                <a:solidFill>
                  <a:srgbClr val="000000"/>
                </a:solidFill>
              </a:rPr>
              <a:t>Le jeu assure l’équilibre de la personne</a:t>
            </a:r>
          </a:p>
          <a:p>
            <a:pPr marL="457200" indent="-457200" algn="l">
              <a:buFont typeface="Wingdings" charset="0"/>
              <a:buChar char="F"/>
            </a:pPr>
            <a:endParaRPr lang="fr-FR" sz="1600" dirty="0">
              <a:solidFill>
                <a:srgbClr val="000000"/>
              </a:solidFill>
            </a:endParaRPr>
          </a:p>
          <a:p>
            <a:pPr marL="457200" indent="-457200" algn="l">
              <a:buFont typeface="Wingdings" charset="0"/>
              <a:buChar char="F"/>
            </a:pPr>
            <a:r>
              <a:rPr lang="fr-FR" sz="2800" b="1" dirty="0">
                <a:solidFill>
                  <a:srgbClr val="000000"/>
                </a:solidFill>
              </a:rPr>
              <a:t>Le jeu révèle la personne dans sa vérité</a:t>
            </a:r>
            <a:r>
              <a:rPr lang="fr-FR" sz="1600" b="1" dirty="0">
                <a:solidFill>
                  <a:srgbClr val="000000"/>
                </a:solidFill>
              </a:rPr>
              <a:t> </a:t>
            </a:r>
          </a:p>
          <a:p>
            <a:pPr algn="l"/>
            <a:endParaRPr lang="fr-FR" sz="1600" dirty="0">
              <a:solidFill>
                <a:srgbClr val="000000"/>
              </a:solidFill>
            </a:endParaRPr>
          </a:p>
          <a:p>
            <a:pPr marL="457200" indent="-457200" algn="l">
              <a:buFont typeface="Wingdings" charset="0"/>
              <a:buChar char="F"/>
            </a:pPr>
            <a:r>
              <a:rPr lang="fr-FR" sz="2800" b="1" dirty="0">
                <a:solidFill>
                  <a:srgbClr val="000000"/>
                </a:solidFill>
              </a:rPr>
              <a:t>Le jeu éduque la personne</a:t>
            </a:r>
          </a:p>
          <a:p>
            <a:pPr marL="457200" indent="-457200" algn="l">
              <a:buFont typeface="Wingdings" charset="0"/>
              <a:buChar char="F"/>
            </a:pPr>
            <a:endParaRPr lang="fr-FR" sz="1600" dirty="0">
              <a:solidFill>
                <a:srgbClr val="000000"/>
              </a:solidFill>
            </a:endParaRPr>
          </a:p>
          <a:p>
            <a:pPr marL="457200" indent="-457200" algn="l">
              <a:buFont typeface="Wingdings" charset="0"/>
              <a:buChar char="F"/>
            </a:pPr>
            <a:r>
              <a:rPr lang="fr-FR" sz="2800" b="1" dirty="0">
                <a:solidFill>
                  <a:srgbClr val="000000"/>
                </a:solidFill>
              </a:rPr>
              <a:t>Le jeu forme l’humilité</a:t>
            </a:r>
            <a:endParaRPr lang="fr-FR" dirty="0">
              <a:solidFill>
                <a:srgbClr val="000000"/>
              </a:solidFill>
            </a:endParaRPr>
          </a:p>
          <a:p>
            <a:pPr algn="l"/>
            <a:endParaRPr lang="fr-FR" dirty="0">
              <a:solidFill>
                <a:srgbClr val="000000"/>
              </a:solidFill>
            </a:endParaRPr>
          </a:p>
          <a:p>
            <a:pPr algn="l"/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370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fond de page vatican.v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Image 8" descr="100_0455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3203592"/>
            <a:ext cx="4819234" cy="3654408"/>
          </a:xfrm>
          <a:prstGeom prst="rect">
            <a:avLst/>
          </a:prstGeom>
        </p:spPr>
      </p:pic>
      <p:pic>
        <p:nvPicPr>
          <p:cNvPr id="2" name="Image 1" descr="Événements-83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9233" y="3630720"/>
            <a:ext cx="4324767" cy="3243576"/>
          </a:xfrm>
          <a:prstGeom prst="rect">
            <a:avLst/>
          </a:prstGeom>
        </p:spPr>
      </p:pic>
      <p:pic>
        <p:nvPicPr>
          <p:cNvPr id="11" name="Image 10" descr="DSC00019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4271456" cy="3203592"/>
          </a:xfrm>
          <a:prstGeom prst="rect">
            <a:avLst/>
          </a:prstGeom>
        </p:spPr>
      </p:pic>
      <p:pic>
        <p:nvPicPr>
          <p:cNvPr id="12" name="Image 11" descr="BEB 03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271454" y="0"/>
            <a:ext cx="4872545" cy="365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995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fond de page vatican.v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3998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000" b="1" dirty="0">
                <a:solidFill>
                  <a:srgbClr val="000000"/>
                </a:solidFill>
              </a:rPr>
              <a:t>autres moyens naturels  : </a:t>
            </a:r>
            <a:endParaRPr lang="fr-FR" sz="2800" dirty="0">
              <a:solidFill>
                <a:srgbClr val="000000"/>
              </a:solidFill>
            </a:endParaRPr>
          </a:p>
          <a:p>
            <a:pPr lvl="0" algn="r"/>
            <a:r>
              <a:rPr lang="fr-FR" sz="2800" dirty="0">
                <a:solidFill>
                  <a:srgbClr val="000000"/>
                </a:solidFill>
              </a:rPr>
              <a:t>Le soutien scolaire ;</a:t>
            </a:r>
          </a:p>
          <a:p>
            <a:pPr lvl="0" algn="r"/>
            <a:r>
              <a:rPr lang="fr-FR" sz="2800" dirty="0">
                <a:solidFill>
                  <a:srgbClr val="000000"/>
                </a:solidFill>
              </a:rPr>
              <a:t>Des ateliers de travaux manuels ;</a:t>
            </a:r>
          </a:p>
          <a:p>
            <a:pPr lvl="0" algn="r"/>
            <a:r>
              <a:rPr lang="fr-FR" sz="2800" dirty="0">
                <a:solidFill>
                  <a:srgbClr val="000000"/>
                </a:solidFill>
              </a:rPr>
              <a:t>Des mini camps ou des colonies ;</a:t>
            </a:r>
          </a:p>
          <a:p>
            <a:pPr lvl="0"/>
            <a:endParaRPr lang="fr-FR" sz="2800" dirty="0">
              <a:solidFill>
                <a:srgbClr val="000000"/>
              </a:solidFill>
            </a:endParaRPr>
          </a:p>
        </p:txBody>
      </p:sp>
      <p:pic>
        <p:nvPicPr>
          <p:cNvPr id="6" name="Image 5" descr="soutien scolai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199" y="1317422"/>
            <a:ext cx="3209221" cy="2406916"/>
          </a:xfrm>
          <a:prstGeom prst="rect">
            <a:avLst/>
          </a:prstGeom>
        </p:spPr>
      </p:pic>
      <p:pic>
        <p:nvPicPr>
          <p:cNvPr id="8" name="Image 7" descr="DSC01134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3886200"/>
            <a:ext cx="4868667" cy="2848433"/>
          </a:xfrm>
          <a:prstGeom prst="rect">
            <a:avLst/>
          </a:prstGeom>
        </p:spPr>
      </p:pic>
      <p:pic>
        <p:nvPicPr>
          <p:cNvPr id="7" name="Image 6" descr="Le Puy 01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347881" y="3257550"/>
            <a:ext cx="4796117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896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fond de page vatican.v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812153"/>
          </a:xfrm>
        </p:spPr>
        <p:txBody>
          <a:bodyPr>
            <a:normAutofit/>
          </a:bodyPr>
          <a:lstStyle/>
          <a:p>
            <a:r>
              <a:rPr lang="fr-FR" sz="6500" b="1" dirty="0">
                <a:solidFill>
                  <a:srgbClr val="800000"/>
                </a:solidFill>
                <a:latin typeface="AR CENA" panose="02000000000000000000" pitchFamily="2" charset="0"/>
                <a:cs typeface="KARINE"/>
              </a:rPr>
              <a:t>Les moyens surnaturels</a:t>
            </a:r>
            <a:endParaRPr lang="fr-FR" sz="6500" dirty="0">
              <a:solidFill>
                <a:srgbClr val="800000"/>
              </a:solidFill>
              <a:latin typeface="AR CENA" panose="02000000000000000000" pitchFamily="2" charset="0"/>
              <a:cs typeface="KARINE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00663" y="1635901"/>
            <a:ext cx="8243337" cy="5222099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fr-FR" sz="5200" b="1" dirty="0">
                <a:solidFill>
                  <a:srgbClr val="000000"/>
                </a:solidFill>
                <a:latin typeface="Cambria"/>
                <a:cs typeface="Cambria"/>
              </a:rPr>
              <a:t>La prière</a:t>
            </a:r>
            <a:r>
              <a:rPr lang="fr-FR" sz="4400" b="1" dirty="0">
                <a:solidFill>
                  <a:srgbClr val="000000"/>
                </a:solidFill>
                <a:latin typeface="Cambria"/>
                <a:cs typeface="Cambria"/>
              </a:rPr>
              <a:t> </a:t>
            </a:r>
          </a:p>
          <a:p>
            <a:pPr algn="l"/>
            <a:r>
              <a:rPr lang="fr-FR" sz="4400" b="1" dirty="0">
                <a:solidFill>
                  <a:srgbClr val="000000"/>
                </a:solidFill>
                <a:latin typeface="Cambria"/>
                <a:cs typeface="Cambria"/>
              </a:rPr>
              <a:t>	</a:t>
            </a:r>
            <a:r>
              <a:rPr lang="fr-FR" sz="4000" dirty="0">
                <a:solidFill>
                  <a:schemeClr val="tx1"/>
                </a:solidFill>
                <a:latin typeface="Wingdings"/>
              </a:rPr>
              <a:t>F</a:t>
            </a:r>
            <a:r>
              <a:rPr lang="fr-FR" sz="4000" dirty="0">
                <a:effectLst/>
              </a:rPr>
              <a:t> </a:t>
            </a:r>
            <a:r>
              <a:rPr lang="fr-FR" sz="4400" b="1" dirty="0">
                <a:solidFill>
                  <a:srgbClr val="000000"/>
                </a:solidFill>
                <a:latin typeface="Cambria"/>
                <a:cs typeface="Cambria"/>
              </a:rPr>
              <a:t>	La prière personnelle </a:t>
            </a:r>
            <a:endParaRPr lang="fr-FR" sz="4400" dirty="0">
              <a:solidFill>
                <a:srgbClr val="000000"/>
              </a:solidFill>
              <a:latin typeface="Cambria"/>
              <a:cs typeface="Cambria"/>
            </a:endParaRPr>
          </a:p>
          <a:p>
            <a:pPr algn="l"/>
            <a:r>
              <a:rPr lang="fr-FR" sz="4400" b="1" dirty="0">
                <a:solidFill>
                  <a:srgbClr val="000000"/>
                </a:solidFill>
                <a:latin typeface="Cambria"/>
                <a:cs typeface="Cambria"/>
              </a:rPr>
              <a:t>	</a:t>
            </a:r>
            <a:r>
              <a:rPr lang="fr-FR" sz="4000" dirty="0">
                <a:solidFill>
                  <a:schemeClr val="tx1"/>
                </a:solidFill>
                <a:latin typeface="Wingdings"/>
              </a:rPr>
              <a:t>F</a:t>
            </a:r>
            <a:r>
              <a:rPr lang="fr-FR" sz="4000" dirty="0">
                <a:effectLst/>
              </a:rPr>
              <a:t> </a:t>
            </a:r>
            <a:r>
              <a:rPr lang="fr-FR" sz="4400" b="1" dirty="0">
                <a:solidFill>
                  <a:srgbClr val="000000"/>
                </a:solidFill>
                <a:latin typeface="Cambria"/>
                <a:cs typeface="Cambria"/>
              </a:rPr>
              <a:t>	La prière communautaire</a:t>
            </a:r>
            <a:endParaRPr lang="fr-FR" sz="4400" dirty="0">
              <a:solidFill>
                <a:srgbClr val="000000"/>
              </a:solidFill>
              <a:latin typeface="Cambria"/>
              <a:cs typeface="Cambria"/>
            </a:endParaRPr>
          </a:p>
          <a:p>
            <a:pPr algn="l"/>
            <a:r>
              <a:rPr lang="fr-FR" sz="4400" b="1" dirty="0">
                <a:solidFill>
                  <a:srgbClr val="000000"/>
                </a:solidFill>
                <a:latin typeface="Cambria"/>
                <a:cs typeface="Cambria"/>
              </a:rPr>
              <a:t>	</a:t>
            </a:r>
            <a:r>
              <a:rPr lang="fr-FR" sz="4000" dirty="0">
                <a:solidFill>
                  <a:schemeClr val="tx1"/>
                </a:solidFill>
                <a:latin typeface="Wingdings"/>
              </a:rPr>
              <a:t>F</a:t>
            </a:r>
            <a:r>
              <a:rPr lang="fr-FR" sz="4000" dirty="0">
                <a:effectLst/>
              </a:rPr>
              <a:t> </a:t>
            </a:r>
            <a:r>
              <a:rPr lang="fr-FR" sz="4400" b="1" dirty="0">
                <a:solidFill>
                  <a:srgbClr val="000000"/>
                </a:solidFill>
                <a:latin typeface="Cambria"/>
                <a:cs typeface="Cambria"/>
              </a:rPr>
              <a:t>	La formation </a:t>
            </a:r>
            <a:endParaRPr lang="fr-FR" sz="4400" dirty="0">
              <a:solidFill>
                <a:srgbClr val="000000"/>
              </a:solidFill>
              <a:latin typeface="Cambria"/>
              <a:cs typeface="Cambria"/>
            </a:endParaRPr>
          </a:p>
          <a:p>
            <a:pPr algn="l"/>
            <a:r>
              <a:rPr lang="fr-FR" sz="4400" b="1" dirty="0">
                <a:solidFill>
                  <a:srgbClr val="000000"/>
                </a:solidFill>
                <a:latin typeface="Cambria"/>
                <a:cs typeface="Cambria"/>
              </a:rPr>
              <a:t>	</a:t>
            </a:r>
            <a:r>
              <a:rPr lang="fr-FR" sz="4000" dirty="0">
                <a:solidFill>
                  <a:schemeClr val="tx1"/>
                </a:solidFill>
                <a:latin typeface="Wingdings"/>
              </a:rPr>
              <a:t>F</a:t>
            </a:r>
            <a:r>
              <a:rPr lang="fr-FR" sz="4000" dirty="0">
                <a:effectLst/>
              </a:rPr>
              <a:t> </a:t>
            </a:r>
            <a:r>
              <a:rPr lang="fr-FR" sz="4400" b="1" dirty="0">
                <a:solidFill>
                  <a:srgbClr val="000000"/>
                </a:solidFill>
                <a:latin typeface="Cambria"/>
                <a:cs typeface="Cambria"/>
              </a:rPr>
              <a:t>	L’accompagnement spirituel</a:t>
            </a:r>
            <a:endParaRPr lang="fr-FR" sz="4400" dirty="0">
              <a:solidFill>
                <a:srgbClr val="000000"/>
              </a:solidFill>
              <a:latin typeface="Cambria"/>
              <a:cs typeface="Cambria"/>
            </a:endParaRPr>
          </a:p>
          <a:p>
            <a:pPr algn="l"/>
            <a:endParaRPr lang="fr-FR" sz="1600" dirty="0">
              <a:solidFill>
                <a:srgbClr val="000000"/>
              </a:solidFill>
              <a:latin typeface="Cambria"/>
              <a:cs typeface="Cambria"/>
            </a:endParaRPr>
          </a:p>
          <a:p>
            <a:pPr algn="l"/>
            <a:r>
              <a:rPr lang="fr-FR" sz="5200" b="1" dirty="0">
                <a:solidFill>
                  <a:srgbClr val="000000"/>
                </a:solidFill>
                <a:latin typeface="Cambria"/>
                <a:cs typeface="Cambria"/>
              </a:rPr>
              <a:t>L’eucharistie</a:t>
            </a:r>
            <a:endParaRPr lang="fr-FR" sz="5200" dirty="0">
              <a:solidFill>
                <a:srgbClr val="000000"/>
              </a:solidFill>
              <a:latin typeface="Cambria"/>
              <a:cs typeface="Cambria"/>
            </a:endParaRPr>
          </a:p>
          <a:p>
            <a:pPr algn="l"/>
            <a:r>
              <a:rPr lang="fr-FR" sz="5200" b="1" dirty="0">
                <a:solidFill>
                  <a:srgbClr val="000000"/>
                </a:solidFill>
                <a:latin typeface="Cambria"/>
                <a:cs typeface="Cambria"/>
              </a:rPr>
              <a:t>La confession</a:t>
            </a:r>
            <a:r>
              <a:rPr lang="fr-FR" sz="5200" b="1" dirty="0"/>
              <a:t> </a:t>
            </a:r>
            <a:endParaRPr lang="fr-FR" sz="52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9162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fond de page vatican.v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DSC05787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603"/>
            <a:ext cx="9144000" cy="512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254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fond de page vatican.v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33220"/>
            <a:ext cx="9144000" cy="1470025"/>
          </a:xfrm>
        </p:spPr>
        <p:txBody>
          <a:bodyPr>
            <a:normAutofit/>
          </a:bodyPr>
          <a:lstStyle/>
          <a:p>
            <a:r>
              <a:rPr lang="fr-FR" sz="6500" dirty="0">
                <a:solidFill>
                  <a:srgbClr val="800000"/>
                </a:solidFill>
                <a:latin typeface="AR CENA" panose="02000000000000000000" pitchFamily="2" charset="0"/>
                <a:cs typeface="KARINE"/>
              </a:rPr>
              <a:t>L’équipe éducatrice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1703054"/>
            <a:ext cx="9144000" cy="4803573"/>
          </a:xfrm>
        </p:spPr>
        <p:txBody>
          <a:bodyPr>
            <a:normAutofit/>
          </a:bodyPr>
          <a:lstStyle/>
          <a:p>
            <a:r>
              <a:rPr lang="fr-FR" sz="4400" dirty="0">
                <a:solidFill>
                  <a:schemeClr val="tx1"/>
                </a:solidFill>
              </a:rPr>
              <a:t>Un directeur ;</a:t>
            </a:r>
          </a:p>
          <a:p>
            <a:r>
              <a:rPr lang="fr-FR" sz="4400" dirty="0">
                <a:solidFill>
                  <a:schemeClr val="tx1"/>
                </a:solidFill>
              </a:rPr>
              <a:t>Un aumônier ;</a:t>
            </a:r>
          </a:p>
          <a:p>
            <a:r>
              <a:rPr lang="fr-FR" sz="4400" dirty="0">
                <a:solidFill>
                  <a:schemeClr val="tx1"/>
                </a:solidFill>
              </a:rPr>
              <a:t>Des animateurs ;</a:t>
            </a:r>
          </a:p>
          <a:p>
            <a:r>
              <a:rPr lang="fr-FR" sz="4400" dirty="0">
                <a:solidFill>
                  <a:schemeClr val="tx1"/>
                </a:solidFill>
              </a:rPr>
              <a:t>Des bénévoles.</a:t>
            </a:r>
          </a:p>
        </p:txBody>
      </p:sp>
    </p:spTree>
    <p:extLst>
      <p:ext uri="{BB962C8B-B14F-4D97-AF65-F5344CB8AC3E}">
        <p14:creationId xmlns:p14="http://schemas.microsoft.com/office/powerpoint/2010/main" val="11161093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fond de page vatican.v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" y="0"/>
            <a:ext cx="9144000" cy="1469699"/>
          </a:xfrm>
        </p:spPr>
        <p:txBody>
          <a:bodyPr>
            <a:normAutofit/>
          </a:bodyPr>
          <a:lstStyle/>
          <a:p>
            <a:r>
              <a:rPr lang="fr-FR" sz="6000" b="1" dirty="0">
                <a:solidFill>
                  <a:srgbClr val="000000"/>
                </a:solidFill>
                <a:latin typeface="Cambria"/>
                <a:cs typeface="Cambria"/>
              </a:rPr>
              <a:t>Le directeur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70517" y="1260173"/>
            <a:ext cx="719152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Wingdings"/>
              </a:rPr>
              <a:t>F	</a:t>
            </a:r>
            <a:r>
              <a:rPr lang="fr-FR" sz="4400" dirty="0"/>
              <a:t>Un éducateur</a:t>
            </a:r>
          </a:p>
          <a:p>
            <a:r>
              <a:rPr lang="fr-FR" sz="4400" dirty="0">
                <a:latin typeface="Wingdings"/>
              </a:rPr>
              <a:t>F	</a:t>
            </a:r>
            <a:r>
              <a:rPr lang="fr-FR" sz="4400" dirty="0"/>
              <a:t>Un grand frère</a:t>
            </a:r>
          </a:p>
          <a:p>
            <a:r>
              <a:rPr lang="fr-FR" sz="4400" dirty="0">
                <a:latin typeface="Wingdings"/>
              </a:rPr>
              <a:t>F	</a:t>
            </a:r>
            <a:r>
              <a:rPr lang="fr-FR" sz="4400" dirty="0"/>
              <a:t>Un meneur d’hommes</a:t>
            </a:r>
          </a:p>
          <a:p>
            <a:r>
              <a:rPr lang="fr-FR" sz="4400" dirty="0">
                <a:latin typeface="Wingdings"/>
              </a:rPr>
              <a:t>F	</a:t>
            </a:r>
            <a:r>
              <a:rPr lang="fr-FR" sz="4400" dirty="0"/>
              <a:t>éveilleur de conscience</a:t>
            </a:r>
            <a:r>
              <a:rPr lang="fr-FR" sz="4400" dirty="0">
                <a:effectLst/>
              </a:rPr>
              <a:t> </a:t>
            </a:r>
            <a:endParaRPr lang="fr-FR" sz="4400" dirty="0"/>
          </a:p>
        </p:txBody>
      </p:sp>
      <p:sp>
        <p:nvSpPr>
          <p:cNvPr id="9" name="Rectangle 8"/>
          <p:cNvSpPr/>
          <p:nvPr/>
        </p:nvSpPr>
        <p:spPr>
          <a:xfrm>
            <a:off x="1" y="4243621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6000" b="1" dirty="0">
                <a:solidFill>
                  <a:srgbClr val="0000FF"/>
                </a:solidFill>
                <a:latin typeface="AR BLANCA" panose="02000000000000000000" pitchFamily="2" charset="0"/>
              </a:rPr>
              <a:t>appelé à conduire les âmes au ministère sacerdotal</a:t>
            </a:r>
            <a:r>
              <a:rPr lang="fr-FR" sz="6000" b="1" dirty="0">
                <a:solidFill>
                  <a:srgbClr val="0000FF"/>
                </a:solidFill>
                <a:effectLst/>
                <a:latin typeface="AR BLANCA" panose="02000000000000000000" pitchFamily="2" charset="0"/>
              </a:rPr>
              <a:t> </a:t>
            </a:r>
            <a:endParaRPr lang="fr-FR" sz="6000" b="1" dirty="0">
              <a:solidFill>
                <a:srgbClr val="0000FF"/>
              </a:solidFill>
              <a:latin typeface="AR BLANC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3304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fond de page vatican.v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" name="Image 5" descr="Frère et 1 jeun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8319" y="2130425"/>
            <a:ext cx="3545681" cy="4727575"/>
          </a:xfrm>
          <a:prstGeom prst="rect">
            <a:avLst/>
          </a:prstGeom>
        </p:spPr>
      </p:pic>
      <p:pic>
        <p:nvPicPr>
          <p:cNvPr id="5" name="Image 4" descr="dsc0447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615" y="-130950"/>
            <a:ext cx="6664453" cy="3731400"/>
          </a:xfrm>
          <a:prstGeom prst="rect">
            <a:avLst/>
          </a:prstGeom>
        </p:spPr>
      </p:pic>
      <p:pic>
        <p:nvPicPr>
          <p:cNvPr id="7" name="Image 6" descr="100_0312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09242"/>
            <a:ext cx="5598319" cy="3845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7224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fond de page vatican.v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341279"/>
          </a:xfrm>
        </p:spPr>
        <p:txBody>
          <a:bodyPr>
            <a:normAutofit/>
          </a:bodyPr>
          <a:lstStyle/>
          <a:p>
            <a:r>
              <a:rPr lang="fr-FR" sz="6000" b="1" dirty="0">
                <a:latin typeface="Cambria"/>
                <a:cs typeface="Cambria"/>
              </a:rPr>
              <a:t>L’aumônier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83170" y="1579243"/>
            <a:ext cx="8660829" cy="3114708"/>
          </a:xfrm>
        </p:spPr>
        <p:txBody>
          <a:bodyPr>
            <a:normAutofit/>
          </a:bodyPr>
          <a:lstStyle/>
          <a:p>
            <a:pPr algn="l"/>
            <a:r>
              <a:rPr lang="fr-FR" sz="4400" dirty="0">
                <a:solidFill>
                  <a:schemeClr val="tx1"/>
                </a:solidFill>
                <a:latin typeface="Wingdings"/>
              </a:rPr>
              <a:t>F</a:t>
            </a:r>
            <a:r>
              <a:rPr lang="fr-FR" sz="4400" dirty="0">
                <a:latin typeface="Wingdings"/>
              </a:rPr>
              <a:t>	</a:t>
            </a:r>
            <a:r>
              <a:rPr lang="fr-FR" sz="4400" dirty="0">
                <a:solidFill>
                  <a:srgbClr val="000000"/>
                </a:solidFill>
                <a:latin typeface="Cambria"/>
                <a:cs typeface="Cambria"/>
              </a:rPr>
              <a:t>Formateur des consciences ;</a:t>
            </a:r>
          </a:p>
          <a:p>
            <a:pPr algn="l"/>
            <a:r>
              <a:rPr lang="fr-FR" sz="4400" dirty="0">
                <a:solidFill>
                  <a:schemeClr val="tx1"/>
                </a:solidFill>
                <a:latin typeface="Wingdings"/>
              </a:rPr>
              <a:t>F</a:t>
            </a:r>
            <a:r>
              <a:rPr lang="fr-FR" sz="4400" dirty="0">
                <a:latin typeface="Wingdings"/>
              </a:rPr>
              <a:t>	</a:t>
            </a:r>
            <a:r>
              <a:rPr lang="fr-FR" sz="4400" dirty="0">
                <a:solidFill>
                  <a:srgbClr val="000000"/>
                </a:solidFill>
                <a:latin typeface="Cambria"/>
                <a:cs typeface="Cambria"/>
              </a:rPr>
              <a:t>Dispensateur </a:t>
            </a:r>
            <a:r>
              <a:rPr lang="fr-FR" sz="4400" dirty="0">
                <a:solidFill>
                  <a:srgbClr val="000000"/>
                </a:solidFill>
              </a:rPr>
              <a:t>des sacrements</a:t>
            </a:r>
            <a:r>
              <a:rPr lang="fr-FR" sz="4400" dirty="0">
                <a:solidFill>
                  <a:srgbClr val="000000"/>
                </a:solidFill>
                <a:effectLst/>
              </a:rPr>
              <a:t> ;</a:t>
            </a:r>
          </a:p>
          <a:p>
            <a:pPr algn="l"/>
            <a:r>
              <a:rPr lang="fr-FR" sz="4400" dirty="0">
                <a:solidFill>
                  <a:schemeClr val="tx1"/>
                </a:solidFill>
                <a:latin typeface="Wingdings"/>
              </a:rPr>
              <a:t>F</a:t>
            </a:r>
            <a:r>
              <a:rPr lang="fr-FR" sz="4400" dirty="0">
                <a:latin typeface="Wingdings"/>
              </a:rPr>
              <a:t>	</a:t>
            </a:r>
            <a:r>
              <a:rPr lang="fr-FR" sz="4400" dirty="0">
                <a:solidFill>
                  <a:srgbClr val="000000"/>
                </a:solidFill>
                <a:latin typeface="Cambria"/>
                <a:cs typeface="Cambria"/>
              </a:rPr>
              <a:t>Guide de vie spirituelle.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" y="4059958"/>
            <a:ext cx="91439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>
                <a:solidFill>
                  <a:srgbClr val="0000FF"/>
                </a:solidFill>
                <a:latin typeface="AR BLANCA" panose="02000000000000000000" pitchFamily="2" charset="0"/>
                <a:cs typeface="Cambria"/>
              </a:rPr>
              <a:t>Il porte </a:t>
            </a:r>
          </a:p>
          <a:p>
            <a:pPr algn="ctr"/>
            <a:r>
              <a:rPr lang="fr-FR" sz="4800" b="1" dirty="0">
                <a:solidFill>
                  <a:srgbClr val="0000FF"/>
                </a:solidFill>
                <a:latin typeface="AR BLANCA" panose="02000000000000000000" pitchFamily="2" charset="0"/>
                <a:cs typeface="Cambria"/>
              </a:rPr>
              <a:t>à son achèvement surnaturel </a:t>
            </a:r>
          </a:p>
          <a:p>
            <a:pPr algn="ctr"/>
            <a:r>
              <a:rPr lang="fr-FR" sz="4800" b="1" dirty="0">
                <a:solidFill>
                  <a:srgbClr val="0000FF"/>
                </a:solidFill>
                <a:latin typeface="AR BLANCA" panose="02000000000000000000" pitchFamily="2" charset="0"/>
                <a:cs typeface="Cambria"/>
              </a:rPr>
              <a:t>l’œuvre d’éducation du directeur.</a:t>
            </a:r>
            <a:r>
              <a:rPr lang="fr-FR" sz="4800" b="1" dirty="0">
                <a:solidFill>
                  <a:srgbClr val="0000FF"/>
                </a:solidFill>
                <a:effectLst/>
                <a:latin typeface="AR BLANCA" panose="02000000000000000000" pitchFamily="2" charset="0"/>
                <a:cs typeface="Cambria"/>
              </a:rPr>
              <a:t> </a:t>
            </a:r>
            <a:endParaRPr lang="fr-FR" sz="4800" b="1" dirty="0">
              <a:solidFill>
                <a:srgbClr val="0000FF"/>
              </a:solidFill>
              <a:latin typeface="AR BLANCA" panose="02000000000000000000" pitchFamily="2" charset="0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9863578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fond de page vatican.v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Image 6" descr="Capture d’écran 2016-12-25 à 19.37.0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586940" y="0"/>
            <a:ext cx="4557059" cy="5016500"/>
          </a:xfrm>
          <a:prstGeom prst="rect">
            <a:avLst/>
          </a:prstGeom>
        </p:spPr>
      </p:pic>
      <p:pic>
        <p:nvPicPr>
          <p:cNvPr id="5" name="Image 4" descr="Père et 1 enfan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557059" y="3968048"/>
            <a:ext cx="4586941" cy="2889952"/>
          </a:xfrm>
          <a:prstGeom prst="rect">
            <a:avLst/>
          </a:prstGeom>
        </p:spPr>
      </p:pic>
      <p:pic>
        <p:nvPicPr>
          <p:cNvPr id="6" name="Image 5" descr="IMGP1351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4557060" cy="3417795"/>
          </a:xfrm>
          <a:prstGeom prst="rect">
            <a:avLst/>
          </a:prstGeom>
        </p:spPr>
      </p:pic>
      <p:pic>
        <p:nvPicPr>
          <p:cNvPr id="9" name="Image 8" descr="DSC00514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3171264"/>
            <a:ext cx="4830874" cy="369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879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fond de page vatican.v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16858" y="181957"/>
            <a:ext cx="8727141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3200" dirty="0"/>
              <a:t>Dans notre Patro de Bourg-en-Bresse, </a:t>
            </a:r>
          </a:p>
          <a:p>
            <a:pPr lvl="0"/>
            <a:r>
              <a:rPr lang="fr-FR" sz="3200" dirty="0"/>
              <a:t>sur 50 enfants :</a:t>
            </a:r>
          </a:p>
          <a:p>
            <a:pPr lvl="0"/>
            <a:endParaRPr lang="fr-FR" dirty="0"/>
          </a:p>
          <a:p>
            <a:pPr lvl="0"/>
            <a:r>
              <a:rPr lang="fr-FR" sz="3200" dirty="0"/>
              <a:t>33 % des garçons vivent des situations familiales difficiles (familles recomposées, divorce, …).</a:t>
            </a:r>
          </a:p>
          <a:p>
            <a:pPr lvl="0"/>
            <a:endParaRPr lang="fr-FR" sz="3200" dirty="0"/>
          </a:p>
          <a:p>
            <a:pPr lvl="0"/>
            <a:r>
              <a:rPr lang="fr-FR" sz="3200" dirty="0"/>
              <a:t>20% des familles sont monoparentales. Les mamans élèvent seules leurs enfants.</a:t>
            </a:r>
          </a:p>
          <a:p>
            <a:pPr lvl="0"/>
            <a:endParaRPr lang="fr-FR" sz="3200" dirty="0"/>
          </a:p>
          <a:p>
            <a:r>
              <a:rPr lang="fr-FR" sz="3200" b="1" dirty="0"/>
              <a:t>10% des familles vivent pauvrement (salaire inférieur au SMIC = 1 480,27 euros).</a:t>
            </a:r>
          </a:p>
          <a:p>
            <a:endParaRPr lang="fr-FR" sz="3200" dirty="0"/>
          </a:p>
          <a:p>
            <a:pPr lvl="0"/>
            <a:r>
              <a:rPr lang="fr-FR" sz="3200" dirty="0"/>
              <a:t>4 garçons sont orphelins de père.</a:t>
            </a:r>
          </a:p>
        </p:txBody>
      </p:sp>
    </p:spTree>
    <p:extLst>
      <p:ext uri="{BB962C8B-B14F-4D97-AF65-F5344CB8AC3E}">
        <p14:creationId xmlns:p14="http://schemas.microsoft.com/office/powerpoint/2010/main" val="35062945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fond de page vatican.v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387161"/>
          </a:xfrm>
        </p:spPr>
        <p:txBody>
          <a:bodyPr>
            <a:normAutofit/>
          </a:bodyPr>
          <a:lstStyle/>
          <a:p>
            <a:r>
              <a:rPr lang="fr-FR" sz="6000" b="1" dirty="0">
                <a:solidFill>
                  <a:srgbClr val="800000"/>
                </a:solidFill>
                <a:latin typeface="AR BLANCA" panose="02000000000000000000" pitchFamily="2" charset="0"/>
                <a:cs typeface="Cambria"/>
              </a:rPr>
              <a:t>La collaboration</a:t>
            </a:r>
            <a:br>
              <a:rPr lang="fr-FR" sz="6000" b="1" dirty="0">
                <a:solidFill>
                  <a:srgbClr val="800000"/>
                </a:solidFill>
                <a:latin typeface="AR BLANCA" panose="02000000000000000000" pitchFamily="2" charset="0"/>
                <a:cs typeface="Cambria"/>
              </a:rPr>
            </a:br>
            <a:r>
              <a:rPr lang="fr-FR" sz="6000" b="1" dirty="0">
                <a:solidFill>
                  <a:srgbClr val="800000"/>
                </a:solidFill>
                <a:latin typeface="AR BLANCA" panose="02000000000000000000" pitchFamily="2" charset="0"/>
                <a:cs typeface="Cambria"/>
              </a:rPr>
              <a:t>directeur et aumônier</a:t>
            </a: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3730724" y="4347760"/>
            <a:ext cx="5413275" cy="2510240"/>
          </a:xfrm>
        </p:spPr>
        <p:txBody>
          <a:bodyPr>
            <a:noAutofit/>
          </a:bodyPr>
          <a:lstStyle/>
          <a:p>
            <a:r>
              <a:rPr lang="fr-FR" sz="3600" b="1" dirty="0">
                <a:solidFill>
                  <a:schemeClr val="tx1"/>
                </a:solidFill>
              </a:rPr>
              <a:t>Ils portent l’éducation humaine intégrale:</a:t>
            </a:r>
          </a:p>
          <a:p>
            <a:r>
              <a:rPr lang="fr-FR" sz="3600" b="1" dirty="0">
                <a:solidFill>
                  <a:schemeClr val="tx1"/>
                </a:solidFill>
              </a:rPr>
              <a:t>Corps, </a:t>
            </a:r>
            <a:r>
              <a:rPr lang="fr-FR" sz="3600" b="1" dirty="0" err="1">
                <a:solidFill>
                  <a:schemeClr val="tx1"/>
                </a:solidFill>
              </a:rPr>
              <a:t>coeur</a:t>
            </a:r>
            <a:r>
              <a:rPr lang="fr-FR" sz="3600" b="1" dirty="0">
                <a:solidFill>
                  <a:schemeClr val="tx1"/>
                </a:solidFill>
              </a:rPr>
              <a:t>, esprit, âme.</a:t>
            </a:r>
          </a:p>
        </p:txBody>
      </p:sp>
      <p:pic>
        <p:nvPicPr>
          <p:cNvPr id="6" name="Image 5" descr="DSC0886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59958"/>
            <a:ext cx="3730723" cy="2798042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285" y="1947103"/>
            <a:ext cx="914171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b="1" dirty="0">
                <a:solidFill>
                  <a:srgbClr val="0000FF"/>
                </a:solidFill>
                <a:latin typeface="AR CENA" panose="02000000000000000000" pitchFamily="2" charset="0"/>
                <a:cs typeface="KARINE"/>
              </a:rPr>
              <a:t>Ensemble</a:t>
            </a:r>
          </a:p>
          <a:p>
            <a:pPr algn="ctr"/>
            <a:r>
              <a:rPr lang="fr-FR" sz="6600" b="1" dirty="0">
                <a:solidFill>
                  <a:srgbClr val="0000FF"/>
                </a:solidFill>
                <a:latin typeface="AR CENA" panose="02000000000000000000" pitchFamily="2" charset="0"/>
                <a:cs typeface="KARINE"/>
              </a:rPr>
              <a:t>Dans un dialogue constant,</a:t>
            </a:r>
            <a:endParaRPr lang="fr-FR" sz="6600" dirty="0">
              <a:solidFill>
                <a:srgbClr val="0000FF"/>
              </a:solidFill>
              <a:latin typeface="AR CENA" panose="02000000000000000000" pitchFamily="2" charset="0"/>
              <a:cs typeface="KARINE"/>
            </a:endParaRPr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37918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fond de page vatican.v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387161"/>
          </a:xfrm>
        </p:spPr>
        <p:txBody>
          <a:bodyPr>
            <a:normAutofit/>
          </a:bodyPr>
          <a:lstStyle/>
          <a:p>
            <a:r>
              <a:rPr lang="fr-FR" sz="6000" b="1" dirty="0">
                <a:latin typeface="Cambria"/>
                <a:cs typeface="Cambria"/>
              </a:rPr>
              <a:t>Les bénévoles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0" y="2066632"/>
            <a:ext cx="9141713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i="1" dirty="0">
                <a:solidFill>
                  <a:srgbClr val="0000FF"/>
                </a:solidFill>
                <a:latin typeface="AR CENA" panose="02000000000000000000" pitchFamily="2" charset="0"/>
                <a:cs typeface="KARINE"/>
              </a:rPr>
              <a:t>Sous la responsabilité du directeur, ils constituent les témoins de l’amour par le don d’eux-mêmes.</a:t>
            </a:r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120616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fond de page vatican.v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Image 8" descr="DSC0575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3888441"/>
            <a:ext cx="5199575" cy="2969559"/>
          </a:xfrm>
          <a:prstGeom prst="rect">
            <a:avLst/>
          </a:prstGeom>
        </p:spPr>
      </p:pic>
      <p:pic>
        <p:nvPicPr>
          <p:cNvPr id="10" name="Image 9" descr="100_0372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9412" y="0"/>
            <a:ext cx="5184588" cy="388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0616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fond de page vatican.v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61365"/>
            <a:ext cx="9144000" cy="1470025"/>
          </a:xfrm>
        </p:spPr>
        <p:txBody>
          <a:bodyPr>
            <a:normAutofit fontScale="90000"/>
          </a:bodyPr>
          <a:lstStyle/>
          <a:p>
            <a:pPr lvl="0"/>
            <a:r>
              <a:rPr lang="fr-FR" b="1" dirty="0"/>
              <a:t/>
            </a:r>
            <a:br>
              <a:rPr lang="fr-FR" b="1" dirty="0"/>
            </a:br>
            <a:r>
              <a:rPr lang="fr-FR" sz="5300" b="1" dirty="0">
                <a:solidFill>
                  <a:srgbClr val="800000"/>
                </a:solidFill>
                <a:latin typeface="AR BLANCA" panose="02000000000000000000" pitchFamily="2" charset="0"/>
              </a:rPr>
              <a:t>Quelques conditions </a:t>
            </a:r>
            <a:br>
              <a:rPr lang="fr-FR" sz="5300" b="1" dirty="0">
                <a:solidFill>
                  <a:srgbClr val="800000"/>
                </a:solidFill>
                <a:latin typeface="AR BLANCA" panose="02000000000000000000" pitchFamily="2" charset="0"/>
              </a:rPr>
            </a:br>
            <a:r>
              <a:rPr lang="fr-FR" sz="5300" b="1" dirty="0">
                <a:solidFill>
                  <a:srgbClr val="800000"/>
                </a:solidFill>
                <a:latin typeface="AR BLANCA" panose="02000000000000000000" pitchFamily="2" charset="0"/>
              </a:rPr>
              <a:t>pour la fécondité missionnaire</a:t>
            </a:r>
            <a:r>
              <a:rPr lang="fr-FR" b="1" dirty="0"/>
              <a:t/>
            </a:r>
            <a:br>
              <a:rPr lang="fr-FR" b="1" dirty="0"/>
            </a:b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725607" y="1472583"/>
            <a:ext cx="7026679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 </a:t>
            </a:r>
          </a:p>
          <a:p>
            <a:r>
              <a:rPr lang="fr-FR" sz="3200" dirty="0">
                <a:latin typeface="Wingdings"/>
              </a:rPr>
              <a:t>F</a:t>
            </a:r>
            <a:r>
              <a:rPr lang="fr-FR" sz="3200" dirty="0"/>
              <a:t> </a:t>
            </a:r>
            <a:r>
              <a:rPr lang="fr-FR" sz="3600" b="1" dirty="0">
                <a:solidFill>
                  <a:srgbClr val="000000"/>
                </a:solidFill>
                <a:latin typeface="Cambria"/>
                <a:cs typeface="Cambria"/>
              </a:rPr>
              <a:t>	</a:t>
            </a:r>
            <a:r>
              <a:rPr lang="fr-FR" sz="3200" b="1" dirty="0"/>
              <a:t>Inscription</a:t>
            </a:r>
          </a:p>
          <a:p>
            <a:pPr marL="620713">
              <a:buFont typeface="Wingdings" charset="2"/>
              <a:buChar char="ü"/>
              <a:tabLst>
                <a:tab pos="1255713" algn="l"/>
              </a:tabLst>
            </a:pPr>
            <a:r>
              <a:rPr lang="fr-FR" sz="3200" b="1" i="1" dirty="0"/>
              <a:t>	  Nécessité </a:t>
            </a:r>
            <a:endParaRPr lang="fr-FR" sz="3200" dirty="0"/>
          </a:p>
          <a:p>
            <a:pPr marL="620713">
              <a:buFont typeface="Wingdings" charset="2"/>
              <a:buChar char="ü"/>
              <a:tabLst>
                <a:tab pos="1255713" algn="l"/>
              </a:tabLst>
            </a:pPr>
            <a:r>
              <a:rPr lang="fr-FR" sz="3200" b="1" i="1" dirty="0"/>
              <a:t>	  Conditions pour l’inscription </a:t>
            </a:r>
            <a:endParaRPr lang="fr-FR" sz="3200" b="1" dirty="0"/>
          </a:p>
          <a:p>
            <a:pPr marL="914400" lvl="1" indent="-914400">
              <a:buFont typeface="Wingdings" charset="0"/>
              <a:buChar char="F"/>
            </a:pPr>
            <a:r>
              <a:rPr lang="fr-FR" sz="3200" b="1" dirty="0"/>
              <a:t>La régularité</a:t>
            </a:r>
            <a:r>
              <a:rPr lang="fr-FR" sz="3200" dirty="0"/>
              <a:t> </a:t>
            </a:r>
          </a:p>
          <a:p>
            <a:r>
              <a:rPr lang="fr-FR" sz="3200" dirty="0">
                <a:latin typeface="Wingdings"/>
              </a:rPr>
              <a:t>F</a:t>
            </a:r>
            <a:r>
              <a:rPr lang="fr-FR" sz="3200" dirty="0"/>
              <a:t> </a:t>
            </a:r>
            <a:r>
              <a:rPr lang="fr-FR" sz="3600" b="1" dirty="0">
                <a:solidFill>
                  <a:srgbClr val="000000"/>
                </a:solidFill>
                <a:latin typeface="Cambria"/>
                <a:cs typeface="Cambria"/>
              </a:rPr>
              <a:t>	</a:t>
            </a:r>
            <a:r>
              <a:rPr lang="fr-FR" sz="3200" b="1" dirty="0"/>
              <a:t>Le choix des activités</a:t>
            </a:r>
            <a:r>
              <a:rPr lang="fr-FR" sz="3200" dirty="0"/>
              <a:t> </a:t>
            </a:r>
          </a:p>
          <a:p>
            <a:r>
              <a:rPr lang="fr-FR" sz="3200" dirty="0">
                <a:latin typeface="Wingdings"/>
              </a:rPr>
              <a:t>F</a:t>
            </a:r>
            <a:r>
              <a:rPr lang="fr-FR" sz="3200" dirty="0"/>
              <a:t> </a:t>
            </a:r>
            <a:r>
              <a:rPr lang="fr-FR" sz="3600" b="1" dirty="0">
                <a:solidFill>
                  <a:srgbClr val="000000"/>
                </a:solidFill>
                <a:latin typeface="Cambria"/>
                <a:cs typeface="Cambria"/>
              </a:rPr>
              <a:t>	</a:t>
            </a:r>
            <a:r>
              <a:rPr lang="fr-FR" sz="3200" b="1" dirty="0"/>
              <a:t>La responsabilisation</a:t>
            </a:r>
            <a:r>
              <a:rPr lang="fr-FR" sz="3200" dirty="0"/>
              <a:t> </a:t>
            </a:r>
          </a:p>
          <a:p>
            <a:r>
              <a:rPr lang="fr-FR" sz="3200" dirty="0">
                <a:latin typeface="Wingdings"/>
              </a:rPr>
              <a:t>F</a:t>
            </a:r>
            <a:r>
              <a:rPr lang="fr-FR" sz="3200" dirty="0"/>
              <a:t> </a:t>
            </a:r>
            <a:r>
              <a:rPr lang="fr-FR" sz="3600" b="1" dirty="0">
                <a:solidFill>
                  <a:srgbClr val="000000"/>
                </a:solidFill>
                <a:latin typeface="Cambria"/>
                <a:cs typeface="Cambria"/>
              </a:rPr>
              <a:t>	</a:t>
            </a:r>
            <a:r>
              <a:rPr lang="fr-FR" sz="3200" b="1" dirty="0"/>
              <a:t>La présence du prêtre </a:t>
            </a:r>
            <a:endParaRPr lang="fr-FR" sz="3200" dirty="0"/>
          </a:p>
          <a:p>
            <a:r>
              <a:rPr lang="fr-FR" sz="3200" dirty="0"/>
              <a:t>  </a:t>
            </a:r>
          </a:p>
        </p:txBody>
      </p:sp>
    </p:spTree>
    <p:extLst>
      <p:ext uri="{BB962C8B-B14F-4D97-AF65-F5344CB8AC3E}">
        <p14:creationId xmlns:p14="http://schemas.microsoft.com/office/powerpoint/2010/main" val="37705107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fond de page vatican.v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297777"/>
            <a:ext cx="9144000" cy="1563731"/>
          </a:xfrm>
        </p:spPr>
        <p:txBody>
          <a:bodyPr>
            <a:normAutofit/>
          </a:bodyPr>
          <a:lstStyle/>
          <a:p>
            <a:pPr lvl="0"/>
            <a:r>
              <a:rPr lang="fr-FR" b="1" dirty="0">
                <a:solidFill>
                  <a:srgbClr val="800000"/>
                </a:solidFill>
                <a:latin typeface="AR BLANCA" panose="02000000000000000000" pitchFamily="2" charset="0"/>
              </a:rPr>
              <a:t>Aspects administratifs </a:t>
            </a:r>
            <a:br>
              <a:rPr lang="fr-FR" b="1" dirty="0">
                <a:solidFill>
                  <a:srgbClr val="800000"/>
                </a:solidFill>
                <a:latin typeface="AR BLANCA" panose="02000000000000000000" pitchFamily="2" charset="0"/>
              </a:rPr>
            </a:br>
            <a:r>
              <a:rPr lang="fr-FR" b="1" dirty="0">
                <a:solidFill>
                  <a:srgbClr val="800000"/>
                </a:solidFill>
                <a:latin typeface="AR BLANCA" panose="02000000000000000000" pitchFamily="2" charset="0"/>
              </a:rPr>
              <a:t>du Patronage</a:t>
            </a:r>
            <a:endParaRPr lang="fr-FR" dirty="0">
              <a:solidFill>
                <a:srgbClr val="8000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94737" y="2026021"/>
            <a:ext cx="8133813" cy="3271229"/>
          </a:xfrm>
        </p:spPr>
        <p:txBody>
          <a:bodyPr>
            <a:noAutofit/>
          </a:bodyPr>
          <a:lstStyle/>
          <a:p>
            <a:pPr algn="l">
              <a:tabLst>
                <a:tab pos="808038" algn="l"/>
              </a:tabLst>
            </a:pPr>
            <a:r>
              <a:rPr lang="fr-FR" dirty="0">
                <a:solidFill>
                  <a:schemeClr val="tx1"/>
                </a:solidFill>
                <a:latin typeface="Wingdings" charset="2"/>
                <a:cs typeface="Wingdings" charset="2"/>
              </a:rPr>
              <a:t>F</a:t>
            </a:r>
            <a:r>
              <a:rPr lang="fr-FR" b="1" dirty="0">
                <a:solidFill>
                  <a:schemeClr val="tx1"/>
                </a:solidFill>
                <a:latin typeface="Wingdings" charset="2"/>
                <a:cs typeface="Wingdings" charset="2"/>
              </a:rPr>
              <a:t>	</a:t>
            </a:r>
            <a:r>
              <a:rPr lang="fr-FR" sz="4400" b="1" dirty="0">
                <a:solidFill>
                  <a:schemeClr val="tx1"/>
                </a:solidFill>
              </a:rPr>
              <a:t>« accueil de loisirs »</a:t>
            </a:r>
          </a:p>
          <a:p>
            <a:pPr marL="1082675" algn="l"/>
            <a:r>
              <a:rPr lang="fr-FR" b="1" dirty="0">
                <a:solidFill>
                  <a:schemeClr val="tx1"/>
                </a:solidFill>
              </a:rPr>
              <a:t>     Déclaration en Préfecture</a:t>
            </a:r>
          </a:p>
          <a:p>
            <a:pPr algn="l"/>
            <a:r>
              <a:rPr lang="fr-FR" dirty="0">
                <a:solidFill>
                  <a:schemeClr val="tx1"/>
                </a:solidFill>
                <a:latin typeface="Wingdings"/>
              </a:rPr>
              <a:t>F</a:t>
            </a:r>
            <a:r>
              <a:rPr lang="fr-FR" dirty="0">
                <a:latin typeface="Wingdings"/>
              </a:rPr>
              <a:t>		</a:t>
            </a:r>
            <a:r>
              <a:rPr lang="fr-FR" sz="4400" b="1" dirty="0">
                <a:solidFill>
                  <a:schemeClr val="tx1"/>
                </a:solidFill>
              </a:rPr>
              <a:t>L’activité paroissiale</a:t>
            </a:r>
          </a:p>
          <a:p>
            <a:pPr algn="l">
              <a:tabLst>
                <a:tab pos="1428750" algn="l"/>
              </a:tabLst>
            </a:pPr>
            <a:r>
              <a:rPr lang="fr-FR" b="1" dirty="0">
                <a:solidFill>
                  <a:schemeClr val="tx1"/>
                </a:solidFill>
              </a:rPr>
              <a:t> 	Sans déclaration en Préfecture</a:t>
            </a:r>
          </a:p>
          <a:p>
            <a:pPr algn="l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78269" y="4920732"/>
            <a:ext cx="84657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/>
              <a:t>Dans tous les cas:</a:t>
            </a:r>
          </a:p>
          <a:p>
            <a:pPr algn="ctr"/>
            <a:r>
              <a:rPr lang="fr-FR" sz="3600" b="1" dirty="0"/>
              <a:t>	assurance responsabilité civile</a:t>
            </a:r>
            <a:r>
              <a:rPr lang="fr-FR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904305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fond de page vatican.v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563731"/>
          </a:xfrm>
        </p:spPr>
        <p:txBody>
          <a:bodyPr>
            <a:normAutofit/>
          </a:bodyPr>
          <a:lstStyle/>
          <a:p>
            <a:pPr lvl="0"/>
            <a:r>
              <a:rPr lang="fr-FR" sz="7200" b="1" dirty="0">
                <a:solidFill>
                  <a:srgbClr val="800000"/>
                </a:solidFill>
                <a:latin typeface="AR BLANCA" panose="02000000000000000000" pitchFamily="2" charset="0"/>
                <a:cs typeface="KARINE"/>
              </a:rPr>
              <a:t>Fruits d’un patronage</a:t>
            </a:r>
            <a:endParaRPr lang="fr-FR" sz="7200" dirty="0">
              <a:solidFill>
                <a:srgbClr val="800000"/>
              </a:solidFill>
              <a:latin typeface="AR BLANCA" panose="02000000000000000000" pitchFamily="2" charset="0"/>
              <a:cs typeface="KARINE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40774" y="1485205"/>
            <a:ext cx="8133813" cy="1801144"/>
          </a:xfrm>
        </p:spPr>
        <p:txBody>
          <a:bodyPr>
            <a:noAutofit/>
          </a:bodyPr>
          <a:lstStyle/>
          <a:p>
            <a:pPr marL="571500" indent="-571500" algn="l">
              <a:buFont typeface="Wingdings" charset="0"/>
              <a:buChar char="F"/>
              <a:tabLst>
                <a:tab pos="538163" algn="l"/>
                <a:tab pos="1527175" algn="l"/>
              </a:tabLst>
            </a:pPr>
            <a:r>
              <a:rPr lang="fr-FR" sz="4400" b="1" dirty="0">
                <a:solidFill>
                  <a:schemeClr val="tx1"/>
                </a:solidFill>
              </a:rPr>
              <a:t>      Guérisons affectives,</a:t>
            </a:r>
          </a:p>
          <a:p>
            <a:pPr algn="l">
              <a:tabLst>
                <a:tab pos="538163" algn="l"/>
                <a:tab pos="1527175" algn="l"/>
              </a:tabLst>
            </a:pPr>
            <a:r>
              <a:rPr lang="fr-FR" sz="4400" b="1" dirty="0">
                <a:solidFill>
                  <a:schemeClr val="tx1"/>
                </a:solidFill>
              </a:rPr>
              <a:t> 			psychologiques</a:t>
            </a:r>
            <a:endParaRPr lang="fr-FR" b="1" dirty="0">
              <a:solidFill>
                <a:schemeClr val="tx1"/>
              </a:solidFill>
            </a:endParaRPr>
          </a:p>
          <a:p>
            <a:pPr algn="l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08856" y="3291616"/>
            <a:ext cx="8465731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 dirty="0"/>
              <a:t>« René », 9 ans, n’a pas vu son père depuis l’âge de 4 ans. Il a un demi-frère de 15 ans. Sa mère vit seule et travaille de nuit à l’hôpital. D’un tempérament angoissé et hésitant, René a dû être confié à un psychothérapeute. Aujourd’hui, après 7 mois de patronage, il est dans le groupe des chefs d’équipes pour les jeux, et retrouve confiance en lui-même. Il prépare sa première communion avec le Père.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2345428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fond de page vatican.v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563731"/>
          </a:xfrm>
        </p:spPr>
        <p:txBody>
          <a:bodyPr>
            <a:normAutofit/>
          </a:bodyPr>
          <a:lstStyle/>
          <a:p>
            <a:pPr lvl="0"/>
            <a:r>
              <a:rPr lang="fr-FR" sz="7200" b="1" dirty="0">
                <a:solidFill>
                  <a:srgbClr val="800000"/>
                </a:solidFill>
                <a:latin typeface="AR BLANCA" panose="02000000000000000000" pitchFamily="2" charset="0"/>
                <a:cs typeface="KARINE"/>
              </a:rPr>
              <a:t>Fruits d’un patronage</a:t>
            </a:r>
            <a:endParaRPr lang="fr-FR" sz="7200" dirty="0">
              <a:solidFill>
                <a:srgbClr val="800000"/>
              </a:solidFill>
              <a:latin typeface="AR BLANCA" panose="02000000000000000000" pitchFamily="2" charset="0"/>
              <a:cs typeface="KARINE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40774" y="1485205"/>
            <a:ext cx="8133813" cy="1801144"/>
          </a:xfrm>
        </p:spPr>
        <p:txBody>
          <a:bodyPr>
            <a:noAutofit/>
          </a:bodyPr>
          <a:lstStyle/>
          <a:p>
            <a:pPr marL="571500" indent="-571500" algn="l">
              <a:buFont typeface="Wingdings" charset="0"/>
              <a:buChar char="F"/>
              <a:tabLst>
                <a:tab pos="538163" algn="l"/>
                <a:tab pos="1527175" algn="l"/>
              </a:tabLst>
            </a:pPr>
            <a:r>
              <a:rPr lang="fr-FR" sz="4400" b="1" dirty="0">
                <a:solidFill>
                  <a:schemeClr val="tx1"/>
                </a:solidFill>
              </a:rPr>
              <a:t>      conversions</a:t>
            </a:r>
            <a:endParaRPr lang="fr-FR" b="1" dirty="0">
              <a:solidFill>
                <a:schemeClr val="tx1"/>
              </a:solidFill>
            </a:endParaRPr>
          </a:p>
          <a:p>
            <a:pPr algn="l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08856" y="2065731"/>
            <a:ext cx="846573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800" dirty="0"/>
          </a:p>
          <a:p>
            <a:r>
              <a:rPr lang="fr-FR" sz="2800" dirty="0"/>
              <a:t>Nombreux sont les retours à Dieu, </a:t>
            </a:r>
          </a:p>
          <a:p>
            <a:endParaRPr lang="fr-FR" sz="2800" dirty="0"/>
          </a:p>
          <a:p>
            <a:r>
              <a:rPr lang="fr-FR" sz="2800" dirty="0"/>
              <a:t>Des vies sacramentelles redevenues régulières,</a:t>
            </a:r>
          </a:p>
          <a:p>
            <a:endParaRPr lang="fr-FR" sz="2800" dirty="0"/>
          </a:p>
          <a:p>
            <a:r>
              <a:rPr lang="fr-FR" sz="2800" dirty="0"/>
              <a:t>des confessions de plusieurs années, </a:t>
            </a:r>
          </a:p>
          <a:p>
            <a:endParaRPr lang="fr-FR" sz="2800" dirty="0"/>
          </a:p>
          <a:p>
            <a:r>
              <a:rPr lang="fr-FR" sz="2800" dirty="0"/>
              <a:t>des situations matrimoniales régularisées,</a:t>
            </a:r>
          </a:p>
          <a:p>
            <a:endParaRPr lang="fr-FR" sz="2800" dirty="0"/>
          </a:p>
          <a:p>
            <a:r>
              <a:rPr lang="fr-FR" sz="2800" dirty="0"/>
              <a:t>…</a:t>
            </a:r>
          </a:p>
          <a:p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8450979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fond de page vatican.v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563731"/>
          </a:xfrm>
        </p:spPr>
        <p:txBody>
          <a:bodyPr>
            <a:normAutofit/>
          </a:bodyPr>
          <a:lstStyle/>
          <a:p>
            <a:pPr lvl="0"/>
            <a:r>
              <a:rPr lang="fr-FR" sz="7200" b="1" dirty="0">
                <a:solidFill>
                  <a:srgbClr val="800000"/>
                </a:solidFill>
                <a:latin typeface="AR BLANCA" panose="02000000000000000000" pitchFamily="2" charset="0"/>
                <a:cs typeface="KARINE"/>
              </a:rPr>
              <a:t>Fruits d’un patronage</a:t>
            </a:r>
            <a:endParaRPr lang="fr-FR" sz="7200" dirty="0">
              <a:solidFill>
                <a:srgbClr val="800000"/>
              </a:solidFill>
              <a:latin typeface="AR BLANCA" panose="02000000000000000000" pitchFamily="2" charset="0"/>
              <a:cs typeface="KARINE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1485205"/>
            <a:ext cx="9144000" cy="2271250"/>
          </a:xfrm>
        </p:spPr>
        <p:txBody>
          <a:bodyPr>
            <a:noAutofit/>
          </a:bodyPr>
          <a:lstStyle/>
          <a:p>
            <a:pPr>
              <a:tabLst>
                <a:tab pos="538163" algn="l"/>
                <a:tab pos="1527175" algn="l"/>
              </a:tabLst>
            </a:pPr>
            <a:r>
              <a:rPr lang="fr-FR" sz="6000" b="1" dirty="0">
                <a:solidFill>
                  <a:srgbClr val="002060"/>
                </a:solidFill>
                <a:latin typeface="AR BERKLEY" panose="02000000000000000000" pitchFamily="2" charset="0"/>
              </a:rPr>
              <a:t>vocations </a:t>
            </a:r>
          </a:p>
          <a:p>
            <a:pPr>
              <a:tabLst>
                <a:tab pos="538163" algn="l"/>
                <a:tab pos="1527175" algn="l"/>
              </a:tabLst>
            </a:pPr>
            <a:r>
              <a:rPr lang="fr-FR" sz="6000" b="1" dirty="0">
                <a:solidFill>
                  <a:srgbClr val="002060"/>
                </a:solidFill>
                <a:latin typeface="AR BERKLEY" panose="02000000000000000000" pitchFamily="2" charset="0"/>
              </a:rPr>
              <a:t>religieuses et sacerdotales</a:t>
            </a:r>
          </a:p>
          <a:p>
            <a:pPr algn="l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" y="4319417"/>
            <a:ext cx="9144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Entre 1980 et 1999 , soit en 20 ans, dans une congrégation qui tient des patronages,</a:t>
            </a:r>
          </a:p>
          <a:p>
            <a:r>
              <a:rPr lang="fr-FR" sz="2800" dirty="0"/>
              <a:t>alors que les vocations diminuaient un peu partout, </a:t>
            </a:r>
          </a:p>
          <a:p>
            <a:pPr algn="ctr"/>
            <a:endParaRPr lang="fr-FR" sz="1100" dirty="0"/>
          </a:p>
          <a:p>
            <a:pPr algn="ctr"/>
            <a:endParaRPr lang="fr-FR" sz="1100" b="1" dirty="0"/>
          </a:p>
          <a:p>
            <a:pPr algn="ctr"/>
            <a:r>
              <a:rPr lang="fr-FR" sz="2800" b="1" dirty="0"/>
              <a:t>15 vocations religieuses sur 25 sortaient des patronages.</a:t>
            </a:r>
          </a:p>
          <a:p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3063947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fond de page vatican.v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169212"/>
          </a:xfrm>
        </p:spPr>
        <p:txBody>
          <a:bodyPr>
            <a:noAutofit/>
          </a:bodyPr>
          <a:lstStyle/>
          <a:p>
            <a:r>
              <a:rPr lang="fr-FR" sz="8800" dirty="0">
                <a:solidFill>
                  <a:srgbClr val="0000FF"/>
                </a:solidFill>
                <a:latin typeface="AR BLANCA" panose="02000000000000000000" pitchFamily="2" charset="0"/>
                <a:cs typeface="KARINE"/>
              </a:rPr>
              <a:t>Le Patronage, </a:t>
            </a:r>
            <a:br>
              <a:rPr lang="fr-FR" sz="8800" dirty="0">
                <a:solidFill>
                  <a:srgbClr val="0000FF"/>
                </a:solidFill>
                <a:latin typeface="AR BLANCA" panose="02000000000000000000" pitchFamily="2" charset="0"/>
                <a:cs typeface="KARINE"/>
              </a:rPr>
            </a:br>
            <a:r>
              <a:rPr lang="fr-FR" sz="8800" dirty="0">
                <a:solidFill>
                  <a:srgbClr val="0000FF"/>
                </a:solidFill>
                <a:latin typeface="AR BLANCA" panose="02000000000000000000" pitchFamily="2" charset="0"/>
                <a:cs typeface="KARINE"/>
              </a:rPr>
              <a:t>une réponse au défi</a:t>
            </a:r>
            <a:br>
              <a:rPr lang="fr-FR" sz="8800" dirty="0">
                <a:solidFill>
                  <a:srgbClr val="0000FF"/>
                </a:solidFill>
                <a:latin typeface="AR BLANCA" panose="02000000000000000000" pitchFamily="2" charset="0"/>
                <a:cs typeface="KARINE"/>
              </a:rPr>
            </a:br>
            <a:r>
              <a:rPr lang="fr-FR" sz="8800" dirty="0">
                <a:solidFill>
                  <a:srgbClr val="0000FF"/>
                </a:solidFill>
                <a:latin typeface="AR BLANCA" panose="02000000000000000000" pitchFamily="2" charset="0"/>
                <a:cs typeface="KARINE"/>
              </a:rPr>
              <a:t>de l’évangélisation </a:t>
            </a:r>
            <a:br>
              <a:rPr lang="fr-FR" sz="8800" dirty="0">
                <a:solidFill>
                  <a:srgbClr val="0000FF"/>
                </a:solidFill>
                <a:latin typeface="AR BLANCA" panose="02000000000000000000" pitchFamily="2" charset="0"/>
                <a:cs typeface="KARINE"/>
              </a:rPr>
            </a:br>
            <a:r>
              <a:rPr lang="fr-FR" sz="8800" dirty="0">
                <a:solidFill>
                  <a:srgbClr val="0000FF"/>
                </a:solidFill>
                <a:latin typeface="AR BLANCA" panose="02000000000000000000" pitchFamily="2" charset="0"/>
                <a:cs typeface="KARINE"/>
              </a:rPr>
              <a:t>aujourd’hui.</a:t>
            </a:r>
          </a:p>
        </p:txBody>
      </p:sp>
    </p:spTree>
    <p:extLst>
      <p:ext uri="{BB962C8B-B14F-4D97-AF65-F5344CB8AC3E}">
        <p14:creationId xmlns:p14="http://schemas.microsoft.com/office/powerpoint/2010/main" val="34396542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fond de page vatican.v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Image 2" descr="IMGP1559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0" y="59765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0" b="1" dirty="0">
                <a:solidFill>
                  <a:srgbClr val="800000"/>
                </a:solidFill>
                <a:latin typeface="AR BLANCA" panose="02000000000000000000" pitchFamily="2" charset="0"/>
                <a:cs typeface="KARINE"/>
              </a:rPr>
              <a:t>Monte plus haut !</a:t>
            </a:r>
          </a:p>
        </p:txBody>
      </p:sp>
    </p:spTree>
    <p:extLst>
      <p:ext uri="{BB962C8B-B14F-4D97-AF65-F5344CB8AC3E}">
        <p14:creationId xmlns:p14="http://schemas.microsoft.com/office/powerpoint/2010/main" val="1847416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fond de page vatican.v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6858000"/>
          </a:xfrm>
          <a:prstGeom prst="rect">
            <a:avLst/>
          </a:prstGeom>
        </p:spPr>
      </p:pic>
      <p:sp>
        <p:nvSpPr>
          <p:cNvPr id="13" name="Zone de texte 4"/>
          <p:cNvSpPr txBox="1"/>
          <p:nvPr/>
        </p:nvSpPr>
        <p:spPr>
          <a:xfrm>
            <a:off x="192439" y="255494"/>
            <a:ext cx="8722962" cy="6225987"/>
          </a:xfrm>
          <a:prstGeom prst="rect">
            <a:avLst/>
          </a:prstGeom>
          <a:noFill/>
          <a:ln w="25400" cmpd="thickThin">
            <a:solidFill>
              <a:schemeClr val="tx1"/>
            </a:solidFill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endParaRPr lang="fr-FR" sz="3200" b="1" dirty="0">
              <a:effectLst/>
              <a:latin typeface="Times New Roman"/>
              <a:ea typeface="ＭＳ ゴシック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fr-FR" sz="3200" b="1" dirty="0">
                <a:effectLst/>
                <a:latin typeface="Times New Roman"/>
                <a:ea typeface="ＭＳ ゴシック"/>
                <a:cs typeface="Times New Roman"/>
              </a:rPr>
              <a:t>Avec la pauvreté matérielle,</a:t>
            </a:r>
            <a:endParaRPr lang="fr-FR" sz="3200" dirty="0">
              <a:effectLst/>
              <a:ea typeface="ＭＳ 明朝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fr-FR" sz="3200" b="1" dirty="0">
                <a:effectLst/>
                <a:latin typeface="Times New Roman"/>
                <a:ea typeface="ＭＳ ゴシック"/>
                <a:cs typeface="Times New Roman"/>
              </a:rPr>
              <a:t>l’une des souffrances fondamentales, </a:t>
            </a:r>
            <a:endParaRPr lang="fr-FR" sz="3200" dirty="0">
              <a:effectLst/>
              <a:ea typeface="ＭＳ 明朝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fr-FR" sz="3200" b="1" dirty="0">
                <a:effectLst/>
                <a:latin typeface="Times New Roman"/>
                <a:ea typeface="ＭＳ ゴシック"/>
                <a:cs typeface="Times New Roman"/>
              </a:rPr>
              <a:t>bien  que moins apparente, </a:t>
            </a:r>
          </a:p>
          <a:p>
            <a:pPr algn="ctr">
              <a:spcAft>
                <a:spcPts val="0"/>
              </a:spcAft>
            </a:pPr>
            <a:r>
              <a:rPr lang="fr-FR" sz="3200" b="1" dirty="0">
                <a:effectLst/>
                <a:latin typeface="Times New Roman"/>
                <a:ea typeface="ＭＳ ゴシック"/>
                <a:cs typeface="Times New Roman"/>
              </a:rPr>
              <a:t>reste la solitude des enfants, </a:t>
            </a:r>
            <a:endParaRPr lang="fr-FR" sz="3200" dirty="0">
              <a:effectLst/>
              <a:ea typeface="ＭＳ 明朝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fr-FR" sz="3200" b="1" dirty="0">
                <a:effectLst/>
                <a:latin typeface="Times New Roman"/>
                <a:ea typeface="ＭＳ ゴシック"/>
                <a:cs typeface="Times New Roman"/>
              </a:rPr>
              <a:t>conséquence de la  décomposition des familles. </a:t>
            </a:r>
            <a:endParaRPr lang="fr-FR" sz="3200" dirty="0">
              <a:effectLst/>
              <a:ea typeface="ＭＳ 明朝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fr-FR" sz="3200" b="1" dirty="0">
                <a:effectLst/>
                <a:latin typeface="Times New Roman"/>
                <a:ea typeface="ＭＳ ゴシック"/>
                <a:cs typeface="Times New Roman"/>
              </a:rPr>
              <a:t>Il est temps de ramasser les cœurs </a:t>
            </a:r>
          </a:p>
          <a:p>
            <a:pPr algn="ctr">
              <a:spcAft>
                <a:spcPts val="0"/>
              </a:spcAft>
            </a:pPr>
            <a:r>
              <a:rPr lang="fr-FR" sz="3200" b="1" dirty="0">
                <a:effectLst/>
                <a:latin typeface="Times New Roman"/>
                <a:ea typeface="ＭＳ ゴシック"/>
                <a:cs typeface="Times New Roman"/>
              </a:rPr>
              <a:t>que la société a laissés en morceaux :</a:t>
            </a:r>
            <a:endParaRPr lang="fr-FR" sz="3200" dirty="0">
              <a:effectLst/>
              <a:ea typeface="ＭＳ 明朝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fr-FR" sz="1000" b="1" dirty="0">
                <a:effectLst/>
                <a:latin typeface="Times New Roman"/>
                <a:ea typeface="ＭＳ ゴシック"/>
                <a:cs typeface="Times New Roman"/>
              </a:rPr>
              <a:t> </a:t>
            </a:r>
            <a:endParaRPr lang="fr-FR" sz="1000" dirty="0">
              <a:effectLst/>
              <a:ea typeface="ＭＳ 明朝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fr-FR" sz="6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ERKLEY" panose="02000000000000000000" pitchFamily="2" charset="0"/>
                <a:ea typeface="ＭＳ ゴシック"/>
                <a:cs typeface="KARINE"/>
              </a:rPr>
              <a:t>ceux des enfants </a:t>
            </a:r>
          </a:p>
          <a:p>
            <a:pPr algn="ctr">
              <a:spcAft>
                <a:spcPts val="0"/>
              </a:spcAft>
            </a:pPr>
            <a:r>
              <a:rPr lang="fr-FR" sz="6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ERKLEY" panose="02000000000000000000" pitchFamily="2" charset="0"/>
                <a:ea typeface="ＭＳ ゴシック"/>
                <a:cs typeface="KARINE"/>
              </a:rPr>
              <a:t>sont en miettes...</a:t>
            </a:r>
            <a:endParaRPr lang="fr-FR" sz="66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BERKLEY" panose="02000000000000000000" pitchFamily="2" charset="0"/>
              <a:ea typeface="ＭＳ 明朝"/>
              <a:cs typeface="KARINE"/>
            </a:endParaRPr>
          </a:p>
        </p:txBody>
      </p:sp>
    </p:spTree>
    <p:extLst>
      <p:ext uri="{BB962C8B-B14F-4D97-AF65-F5344CB8AC3E}">
        <p14:creationId xmlns:p14="http://schemas.microsoft.com/office/powerpoint/2010/main" val="13613084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fond de page vatican.v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1" y="0"/>
            <a:ext cx="9144001" cy="1470025"/>
          </a:xfrm>
        </p:spPr>
        <p:txBody>
          <a:bodyPr>
            <a:normAutofit/>
          </a:bodyPr>
          <a:lstStyle/>
          <a:p>
            <a:r>
              <a:rPr lang="fr-FR" sz="8000" b="1" dirty="0">
                <a:solidFill>
                  <a:srgbClr val="800000"/>
                </a:solidFill>
                <a:latin typeface="AR BLANCA" panose="02000000000000000000" pitchFamily="2" charset="0"/>
                <a:cs typeface="Juergen"/>
              </a:rPr>
              <a:t>Bonne mission ! ! !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 descr="IMGP1489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999" y="1518103"/>
            <a:ext cx="7119862" cy="5339897"/>
          </a:xfrm>
          <a:prstGeom prst="rect">
            <a:avLst/>
          </a:prstGeom>
        </p:spPr>
      </p:pic>
      <p:pic>
        <p:nvPicPr>
          <p:cNvPr id="5" name="Image 4" descr="statue NDL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518103"/>
            <a:ext cx="2014182" cy="268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769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l"/>
            <a:endParaRPr lang="fr-FR" sz="2400" dirty="0"/>
          </a:p>
        </p:txBody>
      </p:sp>
      <p:pic>
        <p:nvPicPr>
          <p:cNvPr id="4" name="Image 3" descr="fond de page vatican.v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15450" y="158733"/>
            <a:ext cx="9028550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Un enfant dont le père est alcoolique, violent, </a:t>
            </a:r>
            <a:r>
              <a:rPr lang="is-IS" sz="2400" dirty="0"/>
              <a:t>…</a:t>
            </a:r>
            <a:br>
              <a:rPr lang="is-IS" sz="2400" dirty="0"/>
            </a:br>
            <a:r>
              <a:rPr lang="is-IS" dirty="0"/>
              <a:t>			</a:t>
            </a:r>
            <a:r>
              <a:rPr lang="fr-FR" sz="2800" b="1" dirty="0">
                <a:solidFill>
                  <a:srgbClr val="0000FF"/>
                </a:solidFill>
              </a:rPr>
              <a:t>Peut-il comprendre que Dieu est Père ?</a:t>
            </a:r>
          </a:p>
          <a:p>
            <a:endParaRPr lang="fr-FR" dirty="0"/>
          </a:p>
          <a:p>
            <a:r>
              <a:rPr lang="fr-FR" sz="2400" dirty="0"/>
              <a:t>Un enfant dont les parents se déchirent, qui est balloté entre mère et belle mère, beau père et grand parents au gré des humeurs de ses parents, rejeté de partout</a:t>
            </a:r>
            <a:r>
              <a:rPr lang="is-IS" sz="2400" dirty="0"/>
              <a:t>…</a:t>
            </a:r>
          </a:p>
          <a:p>
            <a:r>
              <a:rPr lang="is-IS" dirty="0"/>
              <a:t>			</a:t>
            </a:r>
            <a:r>
              <a:rPr lang="is-IS" sz="2800" b="1" dirty="0">
                <a:solidFill>
                  <a:srgbClr val="0000FF"/>
                </a:solidFill>
              </a:rPr>
              <a:t>Peut-on lui parler de l’amour de Dieu ?</a:t>
            </a:r>
          </a:p>
          <a:p>
            <a:endParaRPr lang="is-IS" sz="1100" dirty="0"/>
          </a:p>
          <a:p>
            <a:r>
              <a:rPr lang="is-IS" sz="2400" dirty="0"/>
              <a:t>Un enfant battu, humilié, dont le coeur est détruit... </a:t>
            </a:r>
          </a:p>
          <a:p>
            <a:r>
              <a:rPr lang="fr-FR" sz="2800" b="1" dirty="0">
                <a:solidFill>
                  <a:srgbClr val="0000FF"/>
                </a:solidFill>
              </a:rPr>
              <a:t>			Comment lui dire que Dieu est Amour ? </a:t>
            </a:r>
            <a:endParaRPr lang="is-IS" sz="2800" b="1" dirty="0">
              <a:solidFill>
                <a:srgbClr val="0000FF"/>
              </a:solidFill>
            </a:endParaRPr>
          </a:p>
          <a:p>
            <a:endParaRPr lang="fr-FR" sz="28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50" y="3960284"/>
            <a:ext cx="4379419" cy="2897716"/>
          </a:xfrm>
          <a:prstGeom prst="rect">
            <a:avLst/>
          </a:prstGeom>
        </p:spPr>
      </p:pic>
      <p:pic>
        <p:nvPicPr>
          <p:cNvPr id="7" name="dt-foto" descr="nfant triste">
            <a:hlinkClick r:id="rId4" tooltip="&quot;Download Enfant Triste Photo stock - Image: 40170444&quot;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423647" y="3886014"/>
            <a:ext cx="3720353" cy="29719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8037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l"/>
            <a:endParaRPr lang="fr-FR" sz="2400" dirty="0"/>
          </a:p>
        </p:txBody>
      </p:sp>
      <p:pic>
        <p:nvPicPr>
          <p:cNvPr id="4" name="Image 3" descr="fond de page vatican.v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15450" y="158733"/>
            <a:ext cx="9028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800" dirty="0"/>
          </a:p>
        </p:txBody>
      </p:sp>
      <p:sp>
        <p:nvSpPr>
          <p:cNvPr id="5" name="ZoneTexte 4"/>
          <p:cNvSpPr txBox="1"/>
          <p:nvPr/>
        </p:nvSpPr>
        <p:spPr>
          <a:xfrm>
            <a:off x="0" y="9821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800" b="1" dirty="0">
                <a:solidFill>
                  <a:srgbClr val="0000FF"/>
                </a:solidFill>
                <a:latin typeface="AR BLANCA" panose="02000000000000000000" pitchFamily="2" charset="0"/>
                <a:cs typeface="KARINE"/>
              </a:rPr>
              <a:t>La MISSION</a:t>
            </a:r>
            <a:r>
              <a:rPr lang="fr-FR" sz="4000" b="1" dirty="0">
                <a:solidFill>
                  <a:srgbClr val="0000FF"/>
                </a:solidFill>
                <a:latin typeface="AR BLANCA" panose="02000000000000000000" pitchFamily="2" charset="0"/>
              </a:rPr>
              <a:t>, </a:t>
            </a:r>
          </a:p>
          <a:p>
            <a:pPr algn="ctr"/>
            <a:r>
              <a:rPr lang="fr-FR" sz="4000" b="1" dirty="0">
                <a:solidFill>
                  <a:srgbClr val="0000FF"/>
                </a:solidFill>
              </a:rPr>
              <a:t>une urgence absolue!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0" y="2600990"/>
            <a:ext cx="9144000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5400" b="1" spc="300" dirty="0">
                <a:solidFill>
                  <a:srgbClr val="800000"/>
                </a:solidFill>
                <a:latin typeface="AR BLANCA" panose="02000000000000000000" pitchFamily="2" charset="0"/>
                <a:cs typeface="Textile"/>
              </a:rPr>
              <a:t>« MALHEUR À MOI </a:t>
            </a:r>
          </a:p>
          <a:p>
            <a:pPr algn="ctr">
              <a:lnSpc>
                <a:spcPct val="150000"/>
              </a:lnSpc>
            </a:pPr>
            <a:r>
              <a:rPr lang="fr-FR" sz="5400" b="1" spc="300" dirty="0">
                <a:solidFill>
                  <a:srgbClr val="800000"/>
                </a:solidFill>
                <a:latin typeface="AR BLANCA" panose="02000000000000000000" pitchFamily="2" charset="0"/>
                <a:cs typeface="Textile"/>
              </a:rPr>
              <a:t>SI JE N’ANNONCE PAS </a:t>
            </a:r>
          </a:p>
          <a:p>
            <a:pPr algn="ctr">
              <a:lnSpc>
                <a:spcPct val="150000"/>
              </a:lnSpc>
            </a:pPr>
            <a:r>
              <a:rPr lang="fr-FR" sz="5400" b="1" spc="300" dirty="0">
                <a:solidFill>
                  <a:srgbClr val="800000"/>
                </a:solidFill>
                <a:latin typeface="AR BLANCA" panose="02000000000000000000" pitchFamily="2" charset="0"/>
                <a:cs typeface="Textile"/>
              </a:rPr>
              <a:t>L’ÉVANGILE ! »</a:t>
            </a:r>
          </a:p>
        </p:txBody>
      </p:sp>
    </p:spTree>
    <p:extLst>
      <p:ext uri="{BB962C8B-B14F-4D97-AF65-F5344CB8AC3E}">
        <p14:creationId xmlns:p14="http://schemas.microsoft.com/office/powerpoint/2010/main" val="308217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fond de page vatican.v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>
            <a:normAutofit/>
          </a:bodyPr>
          <a:lstStyle/>
          <a:p>
            <a:r>
              <a:rPr lang="fr-FR" sz="7200" dirty="0">
                <a:solidFill>
                  <a:srgbClr val="800000"/>
                </a:solidFill>
                <a:latin typeface="AR BLANCA" panose="02000000000000000000" pitchFamily="2" charset="0"/>
                <a:cs typeface="Carolingia"/>
              </a:rPr>
              <a:t>LES PATRONAGES</a:t>
            </a:r>
          </a:p>
        </p:txBody>
      </p:sp>
      <p:pic>
        <p:nvPicPr>
          <p:cNvPr id="8" name="Image 7" descr="Capture d’écran 2016-12-21 à 18.51.3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79920" flipH="1">
            <a:off x="5828696" y="1756606"/>
            <a:ext cx="3087419" cy="2447170"/>
          </a:xfrm>
          <a:prstGeom prst="rect">
            <a:avLst/>
          </a:prstGeom>
        </p:spPr>
      </p:pic>
      <p:pic>
        <p:nvPicPr>
          <p:cNvPr id="9" name="Image 8" descr="100_0311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4082" y="4358990"/>
            <a:ext cx="3332013" cy="2499010"/>
          </a:xfrm>
          <a:prstGeom prst="rect">
            <a:avLst/>
          </a:prstGeom>
        </p:spPr>
      </p:pic>
      <p:pic>
        <p:nvPicPr>
          <p:cNvPr id="6" name="Image 5" descr="IMGP1481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7633" y="1152285"/>
            <a:ext cx="2688051" cy="3584068"/>
          </a:xfrm>
          <a:prstGeom prst="rect">
            <a:avLst/>
          </a:prstGeom>
        </p:spPr>
      </p:pic>
      <p:pic>
        <p:nvPicPr>
          <p:cNvPr id="10" name="Image 9" descr="100_0378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78795">
            <a:off x="14205" y="1768531"/>
            <a:ext cx="3198147" cy="2398610"/>
          </a:xfrm>
          <a:prstGeom prst="rect">
            <a:avLst/>
          </a:prstGeom>
        </p:spPr>
      </p:pic>
      <p:pic>
        <p:nvPicPr>
          <p:cNvPr id="11" name="Image 10" descr="IMGP1414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58989"/>
            <a:ext cx="3332014" cy="2499011"/>
          </a:xfrm>
          <a:prstGeom prst="rect">
            <a:avLst/>
          </a:prstGeom>
        </p:spPr>
      </p:pic>
      <p:pic>
        <p:nvPicPr>
          <p:cNvPr id="12" name="Image 11" descr="IMGP1434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1987" y="4358990"/>
            <a:ext cx="3332013" cy="249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326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fond de page vatican.v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1" y="1977458"/>
            <a:ext cx="9144000" cy="1249814"/>
          </a:xfrm>
        </p:spPr>
        <p:txBody>
          <a:bodyPr>
            <a:noAutofit/>
          </a:bodyPr>
          <a:lstStyle/>
          <a:p>
            <a:pPr lvl="0"/>
            <a:r>
              <a:rPr lang="fr-FR" sz="7200" b="1" dirty="0">
                <a:latin typeface="AR BLANCA" panose="02000000000000000000" pitchFamily="2" charset="0"/>
                <a:cs typeface="KARINE"/>
              </a:rPr>
              <a:t>L’évangélisation :</a:t>
            </a:r>
            <a:r>
              <a:rPr lang="fr-FR" sz="7200" b="1" dirty="0">
                <a:latin typeface="KARINE"/>
                <a:cs typeface="KARINE"/>
              </a:rPr>
              <a:t> </a:t>
            </a:r>
            <a:br>
              <a:rPr lang="fr-FR" sz="7200" b="1" dirty="0">
                <a:latin typeface="KARINE"/>
                <a:cs typeface="KARINE"/>
              </a:rPr>
            </a:br>
            <a:endParaRPr lang="fr-FR" sz="7200" b="1" dirty="0">
              <a:latin typeface="KARINE"/>
              <a:cs typeface="KARINE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1426891"/>
          </a:xfrm>
        </p:spPr>
        <p:txBody>
          <a:bodyPr>
            <a:normAutofit/>
          </a:bodyPr>
          <a:lstStyle/>
          <a:p>
            <a:r>
              <a:rPr lang="fr-FR" sz="8000" b="1" dirty="0">
                <a:solidFill>
                  <a:srgbClr val="800000"/>
                </a:solidFill>
                <a:latin typeface="AR CENA" panose="02000000000000000000" pitchFamily="2" charset="0"/>
                <a:cs typeface="Carolingia"/>
              </a:rPr>
              <a:t>But du Patronage</a:t>
            </a:r>
            <a:r>
              <a:rPr lang="fr-FR" sz="8000" b="1" dirty="0">
                <a:solidFill>
                  <a:srgbClr val="800000"/>
                </a:solidFill>
                <a:latin typeface="Carolingia"/>
                <a:cs typeface="Carolingia"/>
              </a:rPr>
              <a:t>  </a:t>
            </a:r>
            <a:endParaRPr lang="fr-FR" sz="8000" dirty="0">
              <a:solidFill>
                <a:srgbClr val="800000"/>
              </a:solidFill>
              <a:latin typeface="Carolingia"/>
              <a:cs typeface="Carolingia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75585" y="4156233"/>
            <a:ext cx="83928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b="1" i="1" dirty="0">
                <a:solidFill>
                  <a:srgbClr val="0000FF"/>
                </a:solidFill>
              </a:rPr>
              <a:t>« Il est certain qu'un patronage paroissial dans lequel on ne ferait que des jeux, dans lequel on ne ferait que consommer des boissons, serait absolument superflu. »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653901" y="6065663"/>
            <a:ext cx="5597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i="1" dirty="0">
                <a:solidFill>
                  <a:schemeClr val="tx1"/>
                </a:solidFill>
              </a:rPr>
              <a:t>Benoît XVI, Rome, le 26 février 2009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0" y="2748318"/>
            <a:ext cx="9143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b="1" dirty="0">
                <a:latin typeface="AR BLANCA" panose="02000000000000000000" pitchFamily="2" charset="0"/>
                <a:cs typeface="KARINE"/>
              </a:rPr>
              <a:t>annoncer Jésus-Christ</a:t>
            </a:r>
          </a:p>
        </p:txBody>
      </p:sp>
    </p:spTree>
    <p:extLst>
      <p:ext uri="{BB962C8B-B14F-4D97-AF65-F5344CB8AC3E}">
        <p14:creationId xmlns:p14="http://schemas.microsoft.com/office/powerpoint/2010/main" val="2004539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fond de page vatican.v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84754" y="1926304"/>
            <a:ext cx="6321151" cy="1227127"/>
          </a:xfrm>
        </p:spPr>
        <p:txBody>
          <a:bodyPr>
            <a:normAutofit/>
          </a:bodyPr>
          <a:lstStyle/>
          <a:p>
            <a:pPr marL="571500" lvl="0" indent="-571500" algn="l">
              <a:buFont typeface="Wingdings" charset="2"/>
              <a:buChar char="ü"/>
            </a:pPr>
            <a:r>
              <a:rPr lang="fr-FR" b="1" dirty="0"/>
              <a:t> Les moyens naturels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370992"/>
            <a:ext cx="9144000" cy="1555313"/>
          </a:xfrm>
        </p:spPr>
        <p:txBody>
          <a:bodyPr>
            <a:normAutofit/>
          </a:bodyPr>
          <a:lstStyle/>
          <a:p>
            <a:r>
              <a:rPr lang="fr-FR" sz="8800" b="1" dirty="0">
                <a:solidFill>
                  <a:srgbClr val="800000"/>
                </a:solidFill>
                <a:latin typeface="AR CENA" panose="02000000000000000000" pitchFamily="2" charset="0"/>
                <a:cs typeface="Carolingia"/>
              </a:rPr>
              <a:t>Les moyens</a:t>
            </a:r>
            <a:endParaRPr lang="fr-FR" sz="8800" dirty="0">
              <a:solidFill>
                <a:srgbClr val="800000"/>
              </a:solidFill>
              <a:latin typeface="AR CENA" panose="02000000000000000000" pitchFamily="2" charset="0"/>
              <a:cs typeface="Carolingia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213819" y="3764834"/>
            <a:ext cx="76483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Wingdings" charset="2"/>
              <a:buChar char="ü"/>
            </a:pPr>
            <a:r>
              <a:rPr lang="fr-FR" sz="4400" b="1" dirty="0"/>
              <a:t>  Les moyens surnaturels</a:t>
            </a:r>
            <a:endParaRPr lang="fr-FR" sz="4400" dirty="0"/>
          </a:p>
        </p:txBody>
      </p:sp>
    </p:spTree>
    <p:extLst>
      <p:ext uri="{BB962C8B-B14F-4D97-AF65-F5344CB8AC3E}">
        <p14:creationId xmlns:p14="http://schemas.microsoft.com/office/powerpoint/2010/main" val="1455369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fond de page vatican.v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33220"/>
            <a:ext cx="9144000" cy="1470025"/>
          </a:xfrm>
        </p:spPr>
        <p:txBody>
          <a:bodyPr>
            <a:noAutofit/>
          </a:bodyPr>
          <a:lstStyle/>
          <a:p>
            <a:r>
              <a:rPr lang="fr-FR" sz="6600" dirty="0">
                <a:solidFill>
                  <a:srgbClr val="800000"/>
                </a:solidFill>
                <a:latin typeface="AR CENA" panose="02000000000000000000" pitchFamily="2" charset="0"/>
                <a:cs typeface="KARINE"/>
              </a:rPr>
              <a:t>Les moyens naturels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2425718"/>
            <a:ext cx="9144000" cy="4066641"/>
          </a:xfrm>
        </p:spPr>
        <p:txBody>
          <a:bodyPr>
            <a:noAutofit/>
          </a:bodyPr>
          <a:lstStyle/>
          <a:p>
            <a:pPr algn="l"/>
            <a:r>
              <a:rPr lang="fr-FR" sz="2800" dirty="0">
                <a:solidFill>
                  <a:schemeClr val="tx1"/>
                </a:solidFill>
              </a:rPr>
              <a:t>Ils contribuent à développer, chacun à sa juste place :</a:t>
            </a:r>
          </a:p>
          <a:p>
            <a:pPr algn="l"/>
            <a:endParaRPr lang="fr-FR" sz="2800" dirty="0">
              <a:solidFill>
                <a:schemeClr val="tx1"/>
              </a:solidFill>
            </a:endParaRPr>
          </a:p>
          <a:p>
            <a:pPr marL="457200" indent="-457200" algn="l">
              <a:buFont typeface="Wingdings" charset="0"/>
              <a:buChar char="F"/>
            </a:pPr>
            <a:r>
              <a:rPr lang="fr-FR" sz="2800" b="1" dirty="0">
                <a:solidFill>
                  <a:schemeClr val="tx1"/>
                </a:solidFill>
              </a:rPr>
              <a:t>le corps</a:t>
            </a:r>
            <a:r>
              <a:rPr lang="fr-FR" sz="2800" dirty="0">
                <a:solidFill>
                  <a:schemeClr val="tx1"/>
                </a:solidFill>
              </a:rPr>
              <a:t>, serviteur indispensable qu’il faut maitriser,</a:t>
            </a:r>
          </a:p>
          <a:p>
            <a:pPr marL="457200" indent="-457200" algn="l">
              <a:buFont typeface="Wingdings" charset="0"/>
              <a:buChar char="F"/>
            </a:pPr>
            <a:r>
              <a:rPr lang="fr-FR" sz="2800" b="1" dirty="0">
                <a:solidFill>
                  <a:schemeClr val="tx1"/>
                </a:solidFill>
              </a:rPr>
              <a:t>l’intelligence</a:t>
            </a:r>
            <a:r>
              <a:rPr lang="fr-FR" sz="2800" dirty="0">
                <a:solidFill>
                  <a:schemeClr val="tx1"/>
                </a:solidFill>
              </a:rPr>
              <a:t> pour </a:t>
            </a:r>
            <a:r>
              <a:rPr lang="fr-FR" sz="2800" b="1" dirty="0">
                <a:solidFill>
                  <a:schemeClr val="tx1"/>
                </a:solidFill>
              </a:rPr>
              <a:t>connaître </a:t>
            </a:r>
          </a:p>
          <a:p>
            <a:pPr algn="l"/>
            <a:r>
              <a:rPr lang="fr-FR" sz="2800" dirty="0">
                <a:solidFill>
                  <a:schemeClr val="tx1"/>
                </a:solidFill>
              </a:rPr>
              <a:t>				ce qui est bien, bon, vrai,</a:t>
            </a:r>
          </a:p>
          <a:p>
            <a:pPr marL="457200" indent="-457200" algn="l">
              <a:buFont typeface="Wingdings" charset="0"/>
              <a:buChar char="F"/>
            </a:pPr>
            <a:r>
              <a:rPr lang="fr-FR" sz="2800" b="1" dirty="0">
                <a:solidFill>
                  <a:schemeClr val="tx1"/>
                </a:solidFill>
              </a:rPr>
              <a:t>la volonté </a:t>
            </a:r>
            <a:r>
              <a:rPr lang="fr-FR" sz="2800" dirty="0">
                <a:solidFill>
                  <a:schemeClr val="tx1"/>
                </a:solidFill>
              </a:rPr>
              <a:t>pour </a:t>
            </a:r>
            <a:r>
              <a:rPr lang="fr-FR" sz="2800" b="1" dirty="0">
                <a:solidFill>
                  <a:schemeClr val="tx1"/>
                </a:solidFill>
              </a:rPr>
              <a:t>vouloir </a:t>
            </a:r>
          </a:p>
          <a:p>
            <a:pPr algn="l"/>
            <a:r>
              <a:rPr lang="fr-FR" sz="2800" dirty="0">
                <a:solidFill>
                  <a:schemeClr val="tx1"/>
                </a:solidFill>
              </a:rPr>
              <a:t>				ce que l’intelligence propose </a:t>
            </a:r>
          </a:p>
          <a:p>
            <a:pPr algn="l"/>
            <a:r>
              <a:rPr lang="fr-FR" sz="2800" dirty="0">
                <a:solidFill>
                  <a:schemeClr val="tx1"/>
                </a:solidFill>
              </a:rPr>
              <a:t>				comme bien, bon, vrai.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155023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000000"/>
                </a:solidFill>
              </a:rPr>
              <a:t>Ils sont essentiels</a:t>
            </a:r>
          </a:p>
        </p:txBody>
      </p:sp>
    </p:spTree>
    <p:extLst>
      <p:ext uri="{BB962C8B-B14F-4D97-AF65-F5344CB8AC3E}">
        <p14:creationId xmlns:p14="http://schemas.microsoft.com/office/powerpoint/2010/main" val="368867796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2813</TotalTime>
  <Words>401</Words>
  <Application>Microsoft Office PowerPoint</Application>
  <PresentationFormat>Affichage à l'écran (4:3)</PresentationFormat>
  <Paragraphs>161</Paragraphs>
  <Slides>30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1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LES PATRONAGES</vt:lpstr>
      <vt:lpstr>L’évangélisation :  </vt:lpstr>
      <vt:lpstr> Les moyens naturels</vt:lpstr>
      <vt:lpstr>Les moyens naturels</vt:lpstr>
      <vt:lpstr>LE JEU</vt:lpstr>
      <vt:lpstr>Présentation PowerPoint</vt:lpstr>
      <vt:lpstr>Présentation PowerPoint</vt:lpstr>
      <vt:lpstr>Les moyens surnaturels</vt:lpstr>
      <vt:lpstr>Présentation PowerPoint</vt:lpstr>
      <vt:lpstr>L’équipe éducatrice</vt:lpstr>
      <vt:lpstr>Présentation PowerPoint</vt:lpstr>
      <vt:lpstr>Présentation PowerPoint</vt:lpstr>
      <vt:lpstr>L’aumônier</vt:lpstr>
      <vt:lpstr>Présentation PowerPoint</vt:lpstr>
      <vt:lpstr>La collaboration directeur et aumônier</vt:lpstr>
      <vt:lpstr>Les bénévoles</vt:lpstr>
      <vt:lpstr>Présentation PowerPoint</vt:lpstr>
      <vt:lpstr> Quelques conditions  pour la fécondité missionnaire </vt:lpstr>
      <vt:lpstr>Aspects administratifs  du Patronage</vt:lpstr>
      <vt:lpstr>Fruits d’un patronage</vt:lpstr>
      <vt:lpstr>Fruits d’un patronage</vt:lpstr>
      <vt:lpstr>Fruits d’un patronage</vt:lpstr>
      <vt:lpstr>Le Patronage,  une réponse au défi de l’évangélisation  aujourd’hui.</vt:lpstr>
      <vt:lpstr>Présentation PowerPoint</vt:lpstr>
      <vt:lpstr>Bonne mission ! ! !</vt:lpstr>
    </vt:vector>
  </TitlesOfParts>
  <Company>Oblats de Saint Vincent-de-Paul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Henri De Penfentenyo</dc:creator>
  <cp:lastModifiedBy>AAyM</cp:lastModifiedBy>
  <cp:revision>105</cp:revision>
  <dcterms:created xsi:type="dcterms:W3CDTF">2016-12-21T15:42:47Z</dcterms:created>
  <dcterms:modified xsi:type="dcterms:W3CDTF">2017-01-15T20:59:18Z</dcterms:modified>
</cp:coreProperties>
</file>