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xml" PartName="/ppt/slides/slide38.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application/vnd.openxmlformats-officedocument.vmlDrawing" Extension="v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Layout+xml" PartName="/ppt/slideLayouts/slideLayout7.xml"/>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Layout+xml" PartName="/ppt/slideLayouts/slideLayout3.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Layout+xml" PartName="/ppt/slideLayouts/slideLayout1.xml"/>
  <Default ContentType="audio/wav" Extension="wav"/>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7"/>
  </p:notesMasterIdLst>
  <p:sldIdLst>
    <p:sldId id="256" r:id="rId2"/>
    <p:sldId id="295" r:id="rId3"/>
    <p:sldId id="285" r:id="rId4"/>
    <p:sldId id="287" r:id="rId5"/>
    <p:sldId id="288" r:id="rId6"/>
    <p:sldId id="289" r:id="rId7"/>
    <p:sldId id="290" r:id="rId8"/>
    <p:sldId id="291" r:id="rId9"/>
    <p:sldId id="293" r:id="rId10"/>
    <p:sldId id="296" r:id="rId11"/>
    <p:sldId id="281" r:id="rId12"/>
    <p:sldId id="282" r:id="rId13"/>
    <p:sldId id="283" r:id="rId14"/>
    <p:sldId id="284" r:id="rId15"/>
    <p:sldId id="275" r:id="rId16"/>
    <p:sldId id="276" r:id="rId17"/>
    <p:sldId id="277" r:id="rId18"/>
    <p:sldId id="278" r:id="rId19"/>
    <p:sldId id="279" r:id="rId20"/>
    <p:sldId id="297" r:id="rId21"/>
    <p:sldId id="298" r:id="rId22"/>
    <p:sldId id="299" r:id="rId23"/>
    <p:sldId id="300" r:id="rId24"/>
    <p:sldId id="301" r:id="rId25"/>
    <p:sldId id="302" r:id="rId26"/>
    <p:sldId id="303" r:id="rId27"/>
    <p:sldId id="304" r:id="rId28"/>
    <p:sldId id="260" r:id="rId29"/>
    <p:sldId id="261" r:id="rId30"/>
    <p:sldId id="273" r:id="rId31"/>
    <p:sldId id="262" r:id="rId32"/>
    <p:sldId id="257" r:id="rId33"/>
    <p:sldId id="258" r:id="rId34"/>
    <p:sldId id="259" r:id="rId35"/>
    <p:sldId id="263" r:id="rId36"/>
    <p:sldId id="264" r:id="rId37"/>
    <p:sldId id="265" r:id="rId38"/>
    <p:sldId id="266" r:id="rId39"/>
    <p:sldId id="267" r:id="rId40"/>
    <p:sldId id="272" r:id="rId41"/>
    <p:sldId id="268" r:id="rId42"/>
    <p:sldId id="269" r:id="rId43"/>
    <p:sldId id="270" r:id="rId44"/>
    <p:sldId id="271" r:id="rId45"/>
    <p:sldId id="305" r:id="rId46"/>
  </p:sldIdLst>
  <p:sldSz cx="9144000" cy="6858000" type="screen4x3"/>
  <p:notesSz cx="6858000" cy="9144000"/>
  <p:custShowLst>
    <p:custShow name="Diaporama personnalisé 1" id="0">
      <p:sldLst>
        <p:sld r:id="rId2"/>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CC"/>
    <a:srgbClr val="45713F"/>
    <a:srgbClr val="990033"/>
    <a:srgbClr val="A44A4A"/>
    <a:srgbClr val="99FF33"/>
    <a:srgbClr val="66FF33"/>
    <a:srgbClr val="2005BF"/>
    <a:srgbClr val="9966FF"/>
    <a:srgbClr val="1401A3"/>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5A30C-F908-4C6C-B275-D2A38FBEE56E}" type="datetimeFigureOut">
              <a:rPr lang="fr-FR" smtClean="0"/>
              <a:pPr/>
              <a:t>07/12/2012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29895-C648-496D-BDBE-211F848E832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Aiiiiiiiiiiiight</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646EB90D-20B6-40AF-BD74-40CCCF3FD2DE}"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829895-C648-496D-BDBE-211F848E8325}"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A84578-A084-42F6-85BC-42BF9EF260D0}" type="datetimeFigureOut">
              <a:rPr lang="fr-FR" smtClean="0"/>
              <a:pPr/>
              <a:t>07/12/2012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96A34-1E18-428F-99F0-52DCBFD1571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84578-A084-42F6-85BC-42BF9EF260D0}" type="datetimeFigureOut">
              <a:rPr lang="fr-FR" smtClean="0"/>
              <a:pPr/>
              <a:t>07/12/2012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96A34-1E18-428F-99F0-52DCBFD1571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97152"/>
            <a:ext cx="7772400" cy="1470025"/>
          </a:xfrm>
        </p:spPr>
        <p:txBody>
          <a:bodyPr>
            <a:normAutofit/>
          </a:bodyPr>
          <a:lstStyle/>
          <a:p>
            <a:r>
              <a:rPr lang="fr-FR" sz="6000" b="1" dirty="0" smtClean="0">
                <a:ln>
                  <a:solidFill>
                    <a:schemeClr val="tx1"/>
                  </a:solidFill>
                </a:ln>
                <a:solidFill>
                  <a:schemeClr val="bg1"/>
                </a:solidFill>
                <a:effectLst>
                  <a:outerShdw blurRad="38100" dist="38100" dir="2700000" algn="tl">
                    <a:srgbClr val="000000">
                      <a:alpha val="43137"/>
                    </a:srgbClr>
                  </a:outerShdw>
                </a:effectLst>
                <a:latin typeface="Cooper Black" pitchFamily="18" charset="0"/>
              </a:rPr>
              <a:t>Le service gagnant</a:t>
            </a:r>
            <a:endParaRPr lang="fr-FR" sz="6000" b="1" dirty="0">
              <a:ln>
                <a:solidFill>
                  <a:schemeClr val="tx1"/>
                </a:solidFill>
              </a:ln>
              <a:solidFill>
                <a:schemeClr val="bg1"/>
              </a:solidFill>
              <a:effectLst>
                <a:outerShdw blurRad="38100" dist="38100" dir="2700000" algn="tl">
                  <a:srgbClr val="000000">
                    <a:alpha val="43137"/>
                  </a:srgbClr>
                </a:outerShdw>
              </a:effectLst>
              <a:latin typeface="Cooper Black"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45713F"/>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ln>
                  <a:solidFill>
                    <a:schemeClr val="tx1"/>
                  </a:solidFill>
                </a:ln>
                <a:solidFill>
                  <a:schemeClr val="bg1"/>
                </a:solidFill>
              </a:rPr>
              <a:t>En route vers les sanctuaires pour interroger les pèlerins et prendre quelques photos</a:t>
            </a:r>
            <a:endParaRPr lang="fr-FR" b="1" dirty="0">
              <a:ln>
                <a:solidFill>
                  <a:schemeClr val="tx1"/>
                </a:solidFill>
              </a:ln>
              <a:solidFill>
                <a:schemeClr val="bg1"/>
              </a:solidFill>
            </a:endParaRPr>
          </a:p>
        </p:txBody>
      </p:sp>
      <p:sp>
        <p:nvSpPr>
          <p:cNvPr id="3" name="Sous-titre 2"/>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340768"/>
            <a:ext cx="8424936" cy="3501008"/>
          </a:xfrm>
        </p:spPr>
        <p:txBody>
          <a:bodyPr>
            <a:normAutofit/>
          </a:bodyPr>
          <a:lstStyle/>
          <a:p>
            <a:r>
              <a:rPr lang="fr-FR" i="1" u="sng" dirty="0" smtClean="0">
                <a:solidFill>
                  <a:srgbClr val="FF0000"/>
                </a:solidFill>
                <a:effectLst>
                  <a:outerShdw blurRad="38100" dist="38100" dir="2700000" algn="tl">
                    <a:srgbClr val="000000">
                      <a:alpha val="43137"/>
                    </a:srgbClr>
                  </a:outerShdw>
                </a:effectLst>
                <a:latin typeface="Palatino Linotype" pitchFamily="18" charset="0"/>
              </a:rPr>
              <a:t>Vous souvenez-vous d’un service que vous avez rendu, qui vous a rendu heureux ? </a:t>
            </a:r>
            <a:endParaRPr lang="fr-FR" i="1" u="sng" dirty="0">
              <a:solidFill>
                <a:srgbClr val="FF0000"/>
              </a:solidFill>
              <a:effectLst>
                <a:outerShdw blurRad="38100" dist="38100" dir="2700000" algn="tl">
                  <a:srgbClr val="000000">
                    <a:alpha val="43137"/>
                  </a:srgbClr>
                </a:outerShdw>
              </a:effectLst>
              <a:latin typeface="Palatino Linotype" pitchFamily="18" charset="0"/>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4" name="Titre 3"/>
          <p:cNvSpPr txBox="1">
            <a:spLocks noGrp="1"/>
          </p:cNvSpPr>
          <p:nvPr>
            <p:ph type="title"/>
          </p:nvPr>
        </p:nvSpPr>
        <p:spPr>
          <a:xfrm>
            <a:off x="4860032" y="332656"/>
            <a:ext cx="3888432" cy="646331"/>
          </a:xfrm>
          <a:prstGeom prst="rect">
            <a:avLst/>
          </a:prstGeom>
          <a:noFill/>
        </p:spPr>
        <p:txBody>
          <a:bodyPr wrap="square" rtlCol="0">
            <a:spAutoFit/>
          </a:bodyPr>
          <a:lstStyle/>
          <a:p>
            <a:pPr algn="l"/>
            <a:r>
              <a:rPr lang="fr-FR" sz="3600" b="1" dirty="0" smtClean="0">
                <a:latin typeface="Bernard MT Condensed" pitchFamily="18" charset="0"/>
              </a:rPr>
              <a:t>1</a:t>
            </a:r>
            <a:r>
              <a:rPr lang="fr-FR" sz="3600" b="1" baseline="30000" dirty="0" smtClean="0">
                <a:latin typeface="Bernard MT Condensed" pitchFamily="18" charset="0"/>
              </a:rPr>
              <a:t>er</a:t>
            </a:r>
            <a:r>
              <a:rPr lang="fr-FR" sz="3600" b="1" dirty="0" smtClean="0">
                <a:latin typeface="Bernard MT Condensed" pitchFamily="18" charset="0"/>
              </a:rPr>
              <a:t> témoignage</a:t>
            </a:r>
            <a:endParaRPr lang="fr-FR" sz="3600" b="1" dirty="0">
              <a:latin typeface="Bernard MT Condensed" pitchFamily="18" charset="0"/>
            </a:endParaRPr>
          </a:p>
        </p:txBody>
      </p:sp>
      <p:grpSp>
        <p:nvGrpSpPr>
          <p:cNvPr id="8" name="Groupe 7"/>
          <p:cNvGrpSpPr/>
          <p:nvPr/>
        </p:nvGrpSpPr>
        <p:grpSpPr>
          <a:xfrm>
            <a:off x="81888" y="397128"/>
            <a:ext cx="9062112" cy="6366034"/>
            <a:chOff x="81888" y="397128"/>
            <a:chExt cx="9062112" cy="6366034"/>
          </a:xfrm>
        </p:grpSpPr>
        <p:pic>
          <p:nvPicPr>
            <p:cNvPr id="6" name="Image 5" descr="IMG_0544.JPG"/>
            <p:cNvPicPr>
              <a:picLocks noChangeAspect="1"/>
            </p:cNvPicPr>
            <p:nvPr/>
          </p:nvPicPr>
          <p:blipFill>
            <a:blip r:embed="rId2" cstate="print"/>
            <a:stretch>
              <a:fillRect/>
            </a:stretch>
          </p:blipFill>
          <p:spPr>
            <a:xfrm rot="5400000">
              <a:off x="-678633" y="1157649"/>
              <a:ext cx="6084168" cy="4563126"/>
            </a:xfrm>
            <a:prstGeom prst="rect">
              <a:avLst/>
            </a:prstGeom>
          </p:spPr>
        </p:pic>
        <p:pic>
          <p:nvPicPr>
            <p:cNvPr id="7" name="Image 6" descr="IMG_0552.JPG"/>
            <p:cNvPicPr>
              <a:picLocks noChangeAspect="1"/>
            </p:cNvPicPr>
            <p:nvPr/>
          </p:nvPicPr>
          <p:blipFill>
            <a:blip r:embed="rId3" cstate="print"/>
            <a:srcRect r="15869"/>
            <a:stretch>
              <a:fillRect/>
            </a:stretch>
          </p:blipFill>
          <p:spPr>
            <a:xfrm>
              <a:off x="4732105" y="1124744"/>
              <a:ext cx="4411895" cy="3933056"/>
            </a:xfrm>
            <a:prstGeom prst="rect">
              <a:avLst/>
            </a:prstGeom>
          </p:spPr>
        </p:pic>
        <p:sp>
          <p:nvSpPr>
            <p:cNvPr id="5" name="ZoneTexte 4"/>
            <p:cNvSpPr txBox="1"/>
            <p:nvPr/>
          </p:nvSpPr>
          <p:spPr>
            <a:xfrm>
              <a:off x="179512" y="4947280"/>
              <a:ext cx="8424936" cy="1815882"/>
            </a:xfrm>
            <a:prstGeom prst="rect">
              <a:avLst/>
            </a:prstGeom>
            <a:noFill/>
          </p:spPr>
          <p:txBody>
            <a:bodyPr wrap="square" rtlCol="0">
              <a:spAutoFit/>
            </a:bodyPr>
            <a:lstStyle/>
            <a:p>
              <a:r>
                <a:rPr lang="fr-FR" sz="2800" b="1" dirty="0" smtClean="0">
                  <a:latin typeface="Arial" pitchFamily="34" charset="0"/>
                  <a:cs typeface="Arial" pitchFamily="34" charset="0"/>
                </a:rPr>
                <a:t>Un bénévole de la Cité St Pierre  nous a raconté que son plus beau souvenir au service des pèlerins était  de les accueillir aux piscines et de les voir ressortir  heureux et réconfortés</a:t>
              </a:r>
              <a:endParaRPr lang="fr-FR" sz="2800" b="1" dirty="0">
                <a:latin typeface="Arial" pitchFamily="34" charset="0"/>
                <a:cs typeface="Arial" pitchFamily="34" charset="0"/>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strVal val="#ppt_w*0.70"/>
                                          </p:val>
                                        </p:tav>
                                        <p:tav tm="100000">
                                          <p:val>
                                            <p:strVal val="#ppt_w"/>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1032" name="Picture 8" descr="F:\DCIM\111___10\IMG_0577.JPG"/>
          <p:cNvPicPr>
            <a:picLocks noChangeAspect="1" noChangeArrowheads="1"/>
          </p:cNvPicPr>
          <p:nvPr/>
        </p:nvPicPr>
        <p:blipFill>
          <a:blip r:embed="rId2" cstate="print"/>
          <a:srcRect t="25850" r="43700" b="15351"/>
          <a:stretch>
            <a:fillRect/>
          </a:stretch>
        </p:blipFill>
        <p:spPr bwMode="auto">
          <a:xfrm>
            <a:off x="1331640" y="908720"/>
            <a:ext cx="5791572" cy="4536504"/>
          </a:xfrm>
          <a:prstGeom prst="rect">
            <a:avLst/>
          </a:prstGeom>
          <a:noFill/>
        </p:spPr>
      </p:pic>
      <p:sp>
        <p:nvSpPr>
          <p:cNvPr id="2" name="Titre 1"/>
          <p:cNvSpPr>
            <a:spLocks noGrp="1"/>
          </p:cNvSpPr>
          <p:nvPr>
            <p:ph type="title"/>
          </p:nvPr>
        </p:nvSpPr>
        <p:spPr>
          <a:xfrm>
            <a:off x="395536" y="0"/>
            <a:ext cx="4618856" cy="1143000"/>
          </a:xfrm>
        </p:spPr>
        <p:txBody>
          <a:bodyPr>
            <a:normAutofit/>
          </a:bodyPr>
          <a:lstStyle/>
          <a:p>
            <a:pPr algn="l"/>
            <a:r>
              <a:rPr lang="fr-FR" sz="3600" b="1" dirty="0" smtClean="0">
                <a:latin typeface="Bernard MT Condensed" pitchFamily="18" charset="0"/>
              </a:rPr>
              <a:t>2</a:t>
            </a:r>
            <a:r>
              <a:rPr lang="fr-FR" sz="3600" b="1" baseline="30000" dirty="0" smtClean="0">
                <a:latin typeface="Bernard MT Condensed" pitchFamily="18" charset="0"/>
              </a:rPr>
              <a:t>ème</a:t>
            </a:r>
            <a:r>
              <a:rPr lang="fr-FR" sz="3600" b="1" dirty="0" smtClean="0">
                <a:latin typeface="Bernard MT Condensed" pitchFamily="18" charset="0"/>
              </a:rPr>
              <a:t> témoignage</a:t>
            </a:r>
            <a:endParaRPr lang="fr-FR" sz="3600" b="1" dirty="0"/>
          </a:p>
        </p:txBody>
      </p:sp>
      <p:sp>
        <p:nvSpPr>
          <p:cNvPr id="3" name="Espace réservé du contenu 2"/>
          <p:cNvSpPr>
            <a:spLocks noGrp="1"/>
          </p:cNvSpPr>
          <p:nvPr>
            <p:ph idx="1"/>
          </p:nvPr>
        </p:nvSpPr>
        <p:spPr>
          <a:xfrm>
            <a:off x="395536" y="5379328"/>
            <a:ext cx="8229600" cy="1080120"/>
          </a:xfrm>
        </p:spPr>
        <p:txBody>
          <a:bodyPr>
            <a:normAutofit fontScale="25000" lnSpcReduction="20000"/>
          </a:bodyPr>
          <a:lstStyle/>
          <a:p>
            <a:pPr marL="0" indent="0">
              <a:buNone/>
            </a:pPr>
            <a:r>
              <a:rPr lang="fr-FR" sz="11200" b="1" dirty="0" smtClean="0">
                <a:latin typeface="Arial" pitchFamily="34" charset="0"/>
                <a:cs typeface="Arial" pitchFamily="34" charset="0"/>
              </a:rPr>
              <a:t>Une sœur polonaise nous a confiés que  son plus beau souvenir était de s’occuper des personnes handicapées, de les voir heureuses et souriantes</a:t>
            </a:r>
            <a:r>
              <a:rPr lang="fr-FR" sz="11200" b="1" dirty="0" smtClean="0">
                <a:latin typeface="Bernard MT Condensed"/>
              </a:rPr>
              <a:t>.</a:t>
            </a:r>
            <a:r>
              <a:rPr lang="fr-FR" b="1" dirty="0" smtClean="0">
                <a:solidFill>
                  <a:srgbClr val="C00000"/>
                </a:solidFill>
                <a:latin typeface="Bernard MT Condensed"/>
              </a:rPr>
              <a:t/>
            </a:r>
            <a:br>
              <a:rPr lang="fr-FR" b="1" dirty="0" smtClean="0">
                <a:solidFill>
                  <a:srgbClr val="C00000"/>
                </a:solidFill>
                <a:latin typeface="Bernard MT Condensed"/>
              </a:rPr>
            </a:br>
            <a:endParaRPr lang="fr-FR" b="1" dirty="0">
              <a:solidFill>
                <a:srgbClr val="C00000"/>
              </a:solidFill>
              <a:latin typeface="Bernard MT Condensed"/>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p:cTn id="17" dur="1000" fill="hold"/>
                                        <p:tgtEl>
                                          <p:spTgt spid="1032"/>
                                        </p:tgtEl>
                                        <p:attrNameLst>
                                          <p:attrName>ppt_w</p:attrName>
                                        </p:attrNameLst>
                                      </p:cBhvr>
                                      <p:tavLst>
                                        <p:tav tm="0">
                                          <p:val>
                                            <p:strVal val="#ppt_w*0.70"/>
                                          </p:val>
                                        </p:tav>
                                        <p:tav tm="100000">
                                          <p:val>
                                            <p:strVal val="#ppt_w"/>
                                          </p:val>
                                        </p:tav>
                                      </p:tavLst>
                                    </p:anim>
                                    <p:anim calcmode="lin" valueType="num">
                                      <p:cBhvr>
                                        <p:cTn id="18" dur="1000" fill="hold"/>
                                        <p:tgtEl>
                                          <p:spTgt spid="1032"/>
                                        </p:tgtEl>
                                        <p:attrNameLst>
                                          <p:attrName>ppt_h</p:attrName>
                                        </p:attrNameLst>
                                      </p:cBhvr>
                                      <p:tavLst>
                                        <p:tav tm="0">
                                          <p:val>
                                            <p:strVal val="#ppt_h"/>
                                          </p:val>
                                        </p:tav>
                                        <p:tav tm="100000">
                                          <p:val>
                                            <p:strVal val="#ppt_h"/>
                                          </p:val>
                                        </p:tav>
                                      </p:tavLst>
                                    </p:anim>
                                    <p:animEffect transition="in" filter="fade">
                                      <p:cBhvr>
                                        <p:cTn id="19"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4042792" cy="850106"/>
          </a:xfrm>
        </p:spPr>
        <p:txBody>
          <a:bodyPr>
            <a:normAutofit/>
          </a:bodyPr>
          <a:lstStyle/>
          <a:p>
            <a:pPr algn="l"/>
            <a:r>
              <a:rPr lang="fr-FR" sz="3600" b="1" dirty="0" smtClean="0">
                <a:latin typeface="Bernard MT Condensed" pitchFamily="18" charset="0"/>
              </a:rPr>
              <a:t>3</a:t>
            </a:r>
            <a:r>
              <a:rPr lang="fr-FR" sz="3600" b="1" baseline="30000" dirty="0" smtClean="0">
                <a:latin typeface="Bernard MT Condensed" pitchFamily="18" charset="0"/>
              </a:rPr>
              <a:t>ème</a:t>
            </a:r>
            <a:r>
              <a:rPr lang="fr-FR" sz="3600" b="1" dirty="0" smtClean="0">
                <a:latin typeface="Bernard MT Condensed" pitchFamily="18" charset="0"/>
              </a:rPr>
              <a:t>  témoignage</a:t>
            </a:r>
            <a:endParaRPr lang="fr-FR" sz="3600" b="1" dirty="0"/>
          </a:p>
        </p:txBody>
      </p:sp>
      <p:pic>
        <p:nvPicPr>
          <p:cNvPr id="4" name="Image 3" descr="IMG_0543.JPG"/>
          <p:cNvPicPr>
            <a:picLocks noChangeAspect="1"/>
          </p:cNvPicPr>
          <p:nvPr/>
        </p:nvPicPr>
        <p:blipFill>
          <a:blip r:embed="rId2" cstate="print"/>
          <a:srcRect t="4200" b="24800"/>
          <a:stretch>
            <a:fillRect/>
          </a:stretch>
        </p:blipFill>
        <p:spPr>
          <a:xfrm>
            <a:off x="0" y="1988840"/>
            <a:ext cx="9144000" cy="4869160"/>
          </a:xfrm>
          <a:prstGeom prst="rect">
            <a:avLst/>
          </a:prstGeom>
        </p:spPr>
      </p:pic>
      <p:sp>
        <p:nvSpPr>
          <p:cNvPr id="3" name="Espace réservé du contenu 2"/>
          <p:cNvSpPr>
            <a:spLocks noGrp="1"/>
          </p:cNvSpPr>
          <p:nvPr>
            <p:ph idx="1"/>
          </p:nvPr>
        </p:nvSpPr>
        <p:spPr>
          <a:xfrm>
            <a:off x="3904832" y="697888"/>
            <a:ext cx="5184576" cy="2232248"/>
          </a:xfrm>
        </p:spPr>
        <p:txBody>
          <a:bodyPr>
            <a:noAutofit/>
          </a:bodyPr>
          <a:lstStyle/>
          <a:p>
            <a:pPr marL="0" indent="0">
              <a:buNone/>
            </a:pPr>
            <a:r>
              <a:rPr lang="fr-FR" sz="2800" dirty="0" smtClean="0">
                <a:latin typeface="Calibri" pitchFamily="34" charset="0"/>
                <a:cs typeface="Arial" pitchFamily="34" charset="0"/>
              </a:rPr>
              <a:t>Puis  une autre personne était présente pour aider sa mère, qui avait des difficultés pour marcher et son plus beau souvenir était de voir sa mère heureuse car sa fille l’accompagnait dans des moments difficiles. </a:t>
            </a:r>
            <a:endParaRPr lang="fr-FR" sz="2800" dirty="0">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57290" y="3000372"/>
            <a:ext cx="5786478" cy="1428760"/>
          </a:xfrm>
          <a:solidFill>
            <a:srgbClr val="FF0000"/>
          </a:solidFill>
        </p:spPr>
        <p:txBody>
          <a:bodyPr>
            <a:normAutofit lnSpcReduction="10000"/>
          </a:bodyPr>
          <a:lstStyle/>
          <a:p>
            <a:r>
              <a:rPr lang="fr-FR" dirty="0" smtClean="0"/>
              <a:t>Voyez- vous dans les Sanctuaires des personnes qui rendent service?</a:t>
            </a:r>
          </a:p>
        </p:txBody>
      </p:sp>
      <p:sp>
        <p:nvSpPr>
          <p:cNvPr id="4" name="ZoneTexte 3"/>
          <p:cNvSpPr txBox="1"/>
          <p:nvPr/>
        </p:nvSpPr>
        <p:spPr>
          <a:xfrm>
            <a:off x="785786" y="357166"/>
            <a:ext cx="6929486" cy="2554545"/>
          </a:xfrm>
          <a:prstGeom prst="rect">
            <a:avLst/>
          </a:prstGeom>
          <a:solidFill>
            <a:srgbClr val="FFFF00"/>
          </a:solidFill>
        </p:spPr>
        <p:txBody>
          <a:bodyPr wrap="square" rtlCol="0">
            <a:spAutoFit/>
          </a:bodyPr>
          <a:lstStyle/>
          <a:p>
            <a:pPr algn="ctr"/>
            <a:r>
              <a:rPr lang="fr-FR" sz="8000" dirty="0" smtClean="0">
                <a:solidFill>
                  <a:srgbClr val="FFC000"/>
                </a:solidFill>
              </a:rPr>
              <a:t>Témoignages de services</a:t>
            </a:r>
            <a:endParaRPr lang="fr-FR" sz="8000" dirty="0">
              <a:solidFill>
                <a:srgbClr val="FFC000"/>
              </a:solidFill>
            </a:endParaRPr>
          </a:p>
        </p:txBody>
      </p:sp>
      <p:sp>
        <p:nvSpPr>
          <p:cNvPr id="5" name="Rectangle 4"/>
          <p:cNvSpPr/>
          <p:nvPr/>
        </p:nvSpPr>
        <p:spPr>
          <a:xfrm>
            <a:off x="357158" y="3571876"/>
            <a:ext cx="1000132" cy="3571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riangle isocèle 5"/>
          <p:cNvSpPr/>
          <p:nvPr/>
        </p:nvSpPr>
        <p:spPr>
          <a:xfrm rot="5569007">
            <a:off x="7128950" y="3014145"/>
            <a:ext cx="1446533" cy="149048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Sourire 7"/>
          <p:cNvSpPr/>
          <p:nvPr/>
        </p:nvSpPr>
        <p:spPr>
          <a:xfrm>
            <a:off x="7643834" y="5072074"/>
            <a:ext cx="1285884" cy="11430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1835696" y="4437112"/>
            <a:ext cx="5500726" cy="1928826"/>
            <a:chOff x="1785918" y="4429132"/>
            <a:chExt cx="5500726" cy="1928826"/>
          </a:xfrm>
        </p:grpSpPr>
        <p:sp>
          <p:nvSpPr>
            <p:cNvPr id="7" name="Carré corné 6"/>
            <p:cNvSpPr/>
            <p:nvPr/>
          </p:nvSpPr>
          <p:spPr>
            <a:xfrm>
              <a:off x="1785918" y="5143512"/>
              <a:ext cx="5500726" cy="1214446"/>
            </a:xfrm>
            <a:prstGeom prst="foldedCorne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latin typeface="Estrangelo Edessa" pitchFamily="66" charset="0"/>
                  <a:cs typeface="Estrangelo Edessa" pitchFamily="66" charset="0"/>
                </a:rPr>
                <a:t>Quel service vous à le plus touché?</a:t>
              </a:r>
              <a:endParaRPr lang="fr-FR" sz="2400" dirty="0">
                <a:solidFill>
                  <a:schemeClr val="bg1"/>
                </a:solidFill>
                <a:latin typeface="Estrangelo Edessa" pitchFamily="66" charset="0"/>
                <a:cs typeface="Estrangelo Edessa" pitchFamily="66" charset="0"/>
              </a:endParaRPr>
            </a:p>
          </p:txBody>
        </p:sp>
        <p:sp>
          <p:nvSpPr>
            <p:cNvPr id="9" name="Flèche vers le bas 8"/>
            <p:cNvSpPr/>
            <p:nvPr/>
          </p:nvSpPr>
          <p:spPr>
            <a:xfrm>
              <a:off x="4143372" y="4429132"/>
              <a:ext cx="1357322" cy="714380"/>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dirty="0">
                  <a:solidFill>
                    <a:schemeClr val="tx2"/>
                  </a:solidFill>
                </a:rPr>
                <a:t>=</a:t>
              </a:r>
            </a:p>
          </p:txBody>
        </p:sp>
      </p:gr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0"/>
          </a:xfrm>
        </p:spPr>
        <p:txBody>
          <a:bodyPr/>
          <a:lstStyle/>
          <a:p>
            <a:r>
              <a:rPr lang="fr-FR" b="1" i="1" dirty="0" smtClean="0">
                <a:latin typeface="Courier New" pitchFamily="49" charset="0"/>
                <a:cs typeface="Courier New" pitchFamily="49" charset="0"/>
              </a:rPr>
              <a:t>Pèlerin n°1 :</a:t>
            </a:r>
            <a:endParaRPr lang="fr-FR" b="1" i="1" dirty="0">
              <a:latin typeface="Courier New" pitchFamily="49" charset="0"/>
              <a:cs typeface="Courier New" pitchFamily="49" charset="0"/>
            </a:endParaRPr>
          </a:p>
        </p:txBody>
      </p:sp>
      <p:sp>
        <p:nvSpPr>
          <p:cNvPr id="3" name="Espace réservé du contenu 2"/>
          <p:cNvSpPr>
            <a:spLocks noGrp="1"/>
          </p:cNvSpPr>
          <p:nvPr>
            <p:ph idx="1"/>
          </p:nvPr>
        </p:nvSpPr>
        <p:spPr>
          <a:xfrm>
            <a:off x="214282" y="1268761"/>
            <a:ext cx="8229600" cy="2376263"/>
          </a:xfrm>
        </p:spPr>
        <p:txBody>
          <a:bodyPr>
            <a:normAutofit fontScale="92500"/>
          </a:bodyPr>
          <a:lstStyle/>
          <a:p>
            <a:pPr>
              <a:buNone/>
            </a:pPr>
            <a:r>
              <a:rPr lang="fr-FR" dirty="0" smtClean="0"/>
              <a:t>« Les bénévoles aidant les personnes handicapées à se déplacer dans les Sanctuaires »</a:t>
            </a:r>
          </a:p>
          <a:p>
            <a:pPr indent="-69850">
              <a:buNone/>
            </a:pPr>
            <a:r>
              <a:rPr lang="fr-FR" dirty="0" smtClean="0"/>
              <a:t>Cela a marqué ce pèlerin, l’a énormément touché</a:t>
            </a:r>
          </a:p>
          <a:p>
            <a:pPr>
              <a:buNone/>
            </a:pPr>
            <a:endParaRPr lang="fr-FR" dirty="0" smtClean="0"/>
          </a:p>
        </p:txBody>
      </p:sp>
      <p:sp>
        <p:nvSpPr>
          <p:cNvPr id="6" name="Flèche courbée vers le haut 5"/>
          <p:cNvSpPr/>
          <p:nvPr/>
        </p:nvSpPr>
        <p:spPr>
          <a:xfrm>
            <a:off x="0" y="785794"/>
            <a:ext cx="8858280" cy="3571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Sourire 6"/>
          <p:cNvSpPr/>
          <p:nvPr/>
        </p:nvSpPr>
        <p:spPr>
          <a:xfrm>
            <a:off x="251520" y="125752"/>
            <a:ext cx="1285884" cy="11430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IMG_0551.JPG"/>
          <p:cNvPicPr>
            <a:picLocks noChangeAspect="1"/>
          </p:cNvPicPr>
          <p:nvPr/>
        </p:nvPicPr>
        <p:blipFill>
          <a:blip r:embed="rId3" cstate="print"/>
          <a:srcRect t="26900" b="24800"/>
          <a:stretch>
            <a:fillRect/>
          </a:stretch>
        </p:blipFill>
        <p:spPr>
          <a:xfrm>
            <a:off x="0" y="3545632"/>
            <a:ext cx="9144000" cy="3312368"/>
          </a:xfrm>
          <a:prstGeom prst="rect">
            <a:avLst/>
          </a:prstGeom>
        </p:spPr>
      </p:pic>
    </p:spTree>
  </p:cSld>
  <p:clrMapOvr>
    <a:masterClrMapping/>
  </p:clrMapOvr>
  <p:transition>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7" name="Image 6" descr="IMG_0549.JPG"/>
          <p:cNvPicPr>
            <a:picLocks noChangeAspect="1"/>
          </p:cNvPicPr>
          <p:nvPr/>
        </p:nvPicPr>
        <p:blipFill>
          <a:blip r:embed="rId3" cstate="print"/>
          <a:srcRect t="21651" b="21251"/>
          <a:stretch>
            <a:fillRect/>
          </a:stretch>
        </p:blipFill>
        <p:spPr>
          <a:xfrm>
            <a:off x="0" y="2897560"/>
            <a:ext cx="9144000" cy="3915816"/>
          </a:xfrm>
          <a:prstGeom prst="rect">
            <a:avLst/>
          </a:prstGeom>
        </p:spPr>
      </p:pic>
      <p:sp>
        <p:nvSpPr>
          <p:cNvPr id="2" name="Titre 1"/>
          <p:cNvSpPr>
            <a:spLocks noGrp="1"/>
          </p:cNvSpPr>
          <p:nvPr>
            <p:ph type="title"/>
          </p:nvPr>
        </p:nvSpPr>
        <p:spPr>
          <a:xfrm>
            <a:off x="642910" y="142852"/>
            <a:ext cx="8229600" cy="1143000"/>
          </a:xfrm>
        </p:spPr>
        <p:txBody>
          <a:bodyPr/>
          <a:lstStyle/>
          <a:p>
            <a:r>
              <a:rPr lang="fr-FR" b="1" i="1" dirty="0" smtClean="0">
                <a:latin typeface="Courier New" pitchFamily="49" charset="0"/>
                <a:cs typeface="Courier New" pitchFamily="49" charset="0"/>
              </a:rPr>
              <a:t>Pèlerin n°2 </a:t>
            </a:r>
            <a:endParaRPr lang="fr-FR" b="1" i="1" dirty="0">
              <a:latin typeface="Courier New" pitchFamily="49" charset="0"/>
              <a:cs typeface="Courier New" pitchFamily="49" charset="0"/>
            </a:endParaRPr>
          </a:p>
        </p:txBody>
      </p:sp>
      <p:sp>
        <p:nvSpPr>
          <p:cNvPr id="4" name="Flèche courbée vers le bas 3"/>
          <p:cNvSpPr/>
          <p:nvPr/>
        </p:nvSpPr>
        <p:spPr>
          <a:xfrm rot="10800000">
            <a:off x="1357290" y="1071546"/>
            <a:ext cx="6786610" cy="142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Espace réservé du contenu 4"/>
          <p:cNvSpPr>
            <a:spLocks noGrp="1"/>
          </p:cNvSpPr>
          <p:nvPr>
            <p:ph idx="1"/>
          </p:nvPr>
        </p:nvSpPr>
        <p:spPr>
          <a:xfrm>
            <a:off x="323528" y="1340768"/>
            <a:ext cx="8229600" cy="1828800"/>
          </a:xfrm>
        </p:spPr>
        <p:txBody>
          <a:bodyPr/>
          <a:lstStyle/>
          <a:p>
            <a:pPr>
              <a:buNone/>
            </a:pPr>
            <a:r>
              <a:rPr lang="fr-FR" dirty="0" smtClean="0"/>
              <a:t>« Ce qui a touché cet homme c’est le travail des brancardiers qui portent toute la journée  personnes handicapées moteur. »</a:t>
            </a:r>
            <a:endParaRPr lang="fr-FR" dirty="0"/>
          </a:p>
        </p:txBody>
      </p:sp>
      <p:sp>
        <p:nvSpPr>
          <p:cNvPr id="6" name="Sourire 5"/>
          <p:cNvSpPr/>
          <p:nvPr/>
        </p:nvSpPr>
        <p:spPr>
          <a:xfrm>
            <a:off x="218112" y="109184"/>
            <a:ext cx="1285884" cy="11430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1000">
              <a:srgbClr val="FFC000">
                <a:alpha val="37000"/>
              </a:srgb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effectLst/>
      </p:bgPr>
    </p:bg>
    <p:spTree>
      <p:nvGrpSpPr>
        <p:cNvPr id="1" name=""/>
        <p:cNvGrpSpPr/>
        <p:nvPr/>
      </p:nvGrpSpPr>
      <p:grpSpPr>
        <a:xfrm>
          <a:off x="0" y="0"/>
          <a:ext cx="0" cy="0"/>
          <a:chOff x="0" y="0"/>
          <a:chExt cx="0" cy="0"/>
        </a:xfrm>
      </p:grpSpPr>
      <p:pic>
        <p:nvPicPr>
          <p:cNvPr id="6" name="Image 5" descr="IMG_0591.JPG"/>
          <p:cNvPicPr>
            <a:picLocks noChangeAspect="1"/>
          </p:cNvPicPr>
          <p:nvPr/>
        </p:nvPicPr>
        <p:blipFill>
          <a:blip r:embed="rId4" cstate="print"/>
          <a:stretch>
            <a:fillRect/>
          </a:stretch>
        </p:blipFill>
        <p:spPr>
          <a:xfrm rot="5400000">
            <a:off x="-631626" y="999779"/>
            <a:ext cx="6489108" cy="4866831"/>
          </a:xfrm>
          <a:prstGeom prst="rect">
            <a:avLst/>
          </a:prstGeom>
        </p:spPr>
      </p:pic>
      <p:sp>
        <p:nvSpPr>
          <p:cNvPr id="2" name="Titre 1"/>
          <p:cNvSpPr>
            <a:spLocks noGrp="1"/>
          </p:cNvSpPr>
          <p:nvPr>
            <p:ph type="title"/>
          </p:nvPr>
        </p:nvSpPr>
        <p:spPr/>
        <p:txBody>
          <a:bodyPr/>
          <a:lstStyle/>
          <a:p>
            <a:r>
              <a:rPr lang="fr-FR" dirty="0" smtClean="0"/>
              <a:t>Pèlerin n°3</a:t>
            </a:r>
            <a:endParaRPr lang="fr-FR" dirty="0"/>
          </a:p>
        </p:txBody>
      </p:sp>
      <p:sp>
        <p:nvSpPr>
          <p:cNvPr id="3" name="Espace réservé du contenu 2"/>
          <p:cNvSpPr>
            <a:spLocks noGrp="1"/>
          </p:cNvSpPr>
          <p:nvPr>
            <p:ph idx="1"/>
          </p:nvPr>
        </p:nvSpPr>
        <p:spPr>
          <a:xfrm>
            <a:off x="5076056" y="1628800"/>
            <a:ext cx="4464496" cy="1512168"/>
          </a:xfrm>
        </p:spPr>
        <p:txBody>
          <a:bodyPr>
            <a:noAutofit/>
          </a:bodyPr>
          <a:lstStyle/>
          <a:p>
            <a:pPr indent="-76200">
              <a:buNone/>
            </a:pPr>
            <a:r>
              <a:rPr lang="fr-FR" sz="2400" dirty="0" smtClean="0">
                <a:latin typeface="Arial" pitchFamily="34" charset="0"/>
                <a:cs typeface="Arial" pitchFamily="34" charset="0"/>
              </a:rPr>
              <a:t>« Une dame a vu des personnes âgées qui n’avaient pas de place ; gentiment certaines personnes se sont levées pour leur donner les places. »</a:t>
            </a:r>
            <a:endParaRPr lang="fr-FR" sz="2400" dirty="0">
              <a:latin typeface="Arial" pitchFamily="34" charset="0"/>
              <a:cs typeface="Arial" pitchFamily="34" charset="0"/>
            </a:endParaRPr>
          </a:p>
        </p:txBody>
      </p:sp>
      <p:sp>
        <p:nvSpPr>
          <p:cNvPr id="4" name="Flèche courbée vers le haut 3"/>
          <p:cNvSpPr/>
          <p:nvPr/>
        </p:nvSpPr>
        <p:spPr>
          <a:xfrm>
            <a:off x="571472" y="857232"/>
            <a:ext cx="7358082" cy="3571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Sourire 6"/>
          <p:cNvSpPr/>
          <p:nvPr/>
        </p:nvSpPr>
        <p:spPr>
          <a:xfrm>
            <a:off x="7524328" y="4941168"/>
            <a:ext cx="1285884" cy="11430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wipe/>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9" name="Image 8" descr="539.jpg"/>
          <p:cNvPicPr>
            <a:picLocks noChangeAspect="1"/>
          </p:cNvPicPr>
          <p:nvPr/>
        </p:nvPicPr>
        <p:blipFill>
          <a:blip r:embed="rId3" cstate="print"/>
          <a:stretch>
            <a:fillRect/>
          </a:stretch>
        </p:blipFill>
        <p:spPr>
          <a:xfrm>
            <a:off x="-272480" y="-27384"/>
            <a:ext cx="9525000" cy="6858000"/>
          </a:xfrm>
          <a:prstGeom prst="rect">
            <a:avLst/>
          </a:prstGeom>
        </p:spPr>
      </p:pic>
      <p:sp>
        <p:nvSpPr>
          <p:cNvPr id="2" name="Titre 1"/>
          <p:cNvSpPr>
            <a:spLocks noGrp="1"/>
          </p:cNvSpPr>
          <p:nvPr>
            <p:ph type="title"/>
          </p:nvPr>
        </p:nvSpPr>
        <p:spPr>
          <a:xfrm>
            <a:off x="323528" y="188640"/>
            <a:ext cx="8229600" cy="1143000"/>
          </a:xfrm>
        </p:spPr>
        <p:txBody>
          <a:bodyPr/>
          <a:lstStyle/>
          <a:p>
            <a:r>
              <a:rPr lang="fr-FR" b="1" i="1" dirty="0" smtClean="0">
                <a:solidFill>
                  <a:srgbClr val="FFFF00"/>
                </a:solidFill>
                <a:latin typeface="Courier New" pitchFamily="49" charset="0"/>
                <a:cs typeface="Courier New" pitchFamily="49" charset="0"/>
              </a:rPr>
              <a:t>Selon notre sondage…</a:t>
            </a:r>
            <a:endParaRPr lang="fr-FR" b="1" i="1" dirty="0">
              <a:solidFill>
                <a:srgbClr val="FFFF00"/>
              </a:solidFill>
              <a:latin typeface="Courier New" pitchFamily="49" charset="0"/>
              <a:cs typeface="Courier New" pitchFamily="49" charset="0"/>
            </a:endParaRPr>
          </a:p>
        </p:txBody>
      </p:sp>
      <p:sp>
        <p:nvSpPr>
          <p:cNvPr id="3" name="Espace réservé du contenu 2"/>
          <p:cNvSpPr>
            <a:spLocks noGrp="1"/>
          </p:cNvSpPr>
          <p:nvPr>
            <p:ph idx="1"/>
          </p:nvPr>
        </p:nvSpPr>
        <p:spPr>
          <a:xfrm>
            <a:off x="0" y="1340768"/>
            <a:ext cx="4283968" cy="2952328"/>
          </a:xfrm>
        </p:spPr>
        <p:txBody>
          <a:bodyPr>
            <a:normAutofit fontScale="92500" lnSpcReduction="20000"/>
          </a:bodyPr>
          <a:lstStyle/>
          <a:p>
            <a:pPr marL="0" indent="0">
              <a:buNone/>
            </a:pPr>
            <a:r>
              <a:rPr lang="fr-FR" sz="2400" b="1" dirty="0" smtClean="0">
                <a:solidFill>
                  <a:srgbClr val="FFFF00"/>
                </a:solidFill>
              </a:rPr>
              <a:t>Les « hospitaliers et hospitalières » touchent énormément les gens. Car dévouer sa vie pour les personnes handicapées est honorable.</a:t>
            </a:r>
          </a:p>
          <a:p>
            <a:pPr marL="0" indent="0">
              <a:buNone/>
            </a:pPr>
            <a:r>
              <a:rPr lang="fr-FR" sz="2400" b="1" dirty="0" smtClean="0">
                <a:solidFill>
                  <a:srgbClr val="FFFF00"/>
                </a:solidFill>
              </a:rPr>
              <a:t> Les pèlerins venant à Lourdes viennent de tous les continents!!! Ainsi que les malades voulant chercher une alternative à la médecine, et approfondir leur foi.</a:t>
            </a:r>
            <a:endParaRPr lang="fr-FR" sz="2400" b="1" dirty="0">
              <a:solidFill>
                <a:srgbClr val="FFFF00"/>
              </a:solidFill>
            </a:endParaRPr>
          </a:p>
        </p:txBody>
      </p:sp>
      <p:sp>
        <p:nvSpPr>
          <p:cNvPr id="12" name="Flèche courbée vers le haut 11"/>
          <p:cNvSpPr/>
          <p:nvPr/>
        </p:nvSpPr>
        <p:spPr>
          <a:xfrm>
            <a:off x="0" y="764704"/>
            <a:ext cx="8858280" cy="3571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Sourire 4"/>
          <p:cNvSpPr/>
          <p:nvPr/>
        </p:nvSpPr>
        <p:spPr>
          <a:xfrm>
            <a:off x="7858116" y="0"/>
            <a:ext cx="1285884" cy="11430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ipe dir="d"/>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45713F">
                <a:alpha val="89000"/>
              </a:srgb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3568" y="3140968"/>
            <a:ext cx="7848872" cy="3528392"/>
          </a:xfrm>
        </p:spPr>
        <p:txBody>
          <a:bodyPr>
            <a:noAutofit/>
          </a:bodyPr>
          <a:lstStyle/>
          <a:p>
            <a:pPr algn="just"/>
            <a:r>
              <a:rPr lang="fr-FR" sz="3200" dirty="0" smtClean="0"/>
              <a:t>Nous sommes des collégiens de 3èmes des aumôneries de l’enseignement public  du doyenné Pau-ville. Nous avons passé un WE à la Cité St Pierre à Lourdes pour vivre un temps de service avec les bénévoles du secours catholique et questionner les pèlerins dans les  sanctuaires sur la joie du service.  </a:t>
            </a:r>
            <a:endParaRPr lang="fr-FR" sz="3200" dirty="0"/>
          </a:p>
        </p:txBody>
      </p:sp>
      <p:pic>
        <p:nvPicPr>
          <p:cNvPr id="6" name="Espace réservé du contenu 5" descr="1.jpg"/>
          <p:cNvPicPr>
            <a:picLocks noGrp="1" noChangeAspect="1"/>
          </p:cNvPicPr>
          <p:nvPr>
            <p:ph idx="1"/>
          </p:nvPr>
        </p:nvPicPr>
        <p:blipFill>
          <a:blip r:embed="rId2" cstate="print"/>
          <a:srcRect b="23903"/>
          <a:stretch>
            <a:fillRect/>
          </a:stretch>
        </p:blipFill>
        <p:spPr>
          <a:xfrm>
            <a:off x="2123728" y="188640"/>
            <a:ext cx="4608512" cy="266429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7772400" cy="1470025"/>
          </a:xfrm>
        </p:spPr>
        <p:txBody>
          <a:bodyPr/>
          <a:lstStyle/>
          <a:p>
            <a:r>
              <a:rPr lang="fr-FR" u="sng" dirty="0" smtClean="0">
                <a:solidFill>
                  <a:srgbClr val="FF33CC"/>
                </a:solidFill>
                <a:effectLst>
                  <a:outerShdw blurRad="38100" dist="38100" dir="2700000" algn="tl">
                    <a:srgbClr val="000000">
                      <a:alpha val="43137"/>
                    </a:srgbClr>
                  </a:outerShdw>
                </a:effectLst>
                <a:latin typeface="AR BLANCA" pitchFamily="2" charset="0"/>
              </a:rPr>
              <a:t>La joie règne à Lourdes!</a:t>
            </a:r>
            <a:endParaRPr lang="fr-FR" u="sng" dirty="0">
              <a:solidFill>
                <a:srgbClr val="FF33CC"/>
              </a:solidFill>
              <a:effectLst>
                <a:outerShdw blurRad="38100" dist="38100" dir="2700000" algn="tl">
                  <a:srgbClr val="000000">
                    <a:alpha val="43137"/>
                  </a:srgbClr>
                </a:outerShdw>
              </a:effectLst>
              <a:latin typeface="AR BLANCA" pitchFamily="2" charset="0"/>
            </a:endParaRPr>
          </a:p>
        </p:txBody>
      </p:sp>
      <p:pic>
        <p:nvPicPr>
          <p:cNvPr id="5" name="Picture 2" descr="H:\DCIM\111___10\IMG_0625.JPG"/>
          <p:cNvPicPr>
            <a:picLocks noGrp="1" noChangeAspect="1" noChangeArrowheads="1"/>
          </p:cNvPicPr>
          <p:nvPr>
            <p:ph idx="1"/>
          </p:nvPr>
        </p:nvPicPr>
        <p:blipFill>
          <a:blip r:embed="rId2" cstate="print"/>
          <a:srcRect/>
          <a:stretch>
            <a:fillRect/>
          </a:stretch>
        </p:blipFill>
        <p:spPr bwMode="auto">
          <a:xfrm>
            <a:off x="1835696" y="1844824"/>
            <a:ext cx="6034617"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FFCC00"/>
                </a:solidFill>
                <a:effectLst>
                  <a:outerShdw blurRad="38100" dist="38100" dir="2700000" algn="tl">
                    <a:srgbClr val="000000">
                      <a:alpha val="43137"/>
                    </a:srgbClr>
                  </a:outerShdw>
                </a:effectLst>
                <a:latin typeface="Segoe Print" pitchFamily="2" charset="0"/>
              </a:rPr>
              <a:t>La lumière nous éclaire…</a:t>
            </a:r>
            <a:endParaRPr lang="fr-FR" u="sng" dirty="0">
              <a:solidFill>
                <a:srgbClr val="FFCC00"/>
              </a:solidFill>
              <a:effectLst>
                <a:outerShdw blurRad="38100" dist="38100" dir="2700000" algn="tl">
                  <a:srgbClr val="000000">
                    <a:alpha val="43137"/>
                  </a:srgbClr>
                </a:outerShdw>
              </a:effectLst>
              <a:latin typeface="Segoe Print" pitchFamily="2" charset="0"/>
            </a:endParaRPr>
          </a:p>
        </p:txBody>
      </p:sp>
      <p:pic>
        <p:nvPicPr>
          <p:cNvPr id="2050" name="Picture 2" descr="H:\DCIM\111___10\IMG_061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from="(-#ppt_w/2)" to="(#ppt_x)" calcmode="lin" valueType="num">
                                      <p:cBhvr>
                                        <p:cTn id="13" dur="600" fill="hold">
                                          <p:stCondLst>
                                            <p:cond delay="0"/>
                                          </p:stCondLst>
                                        </p:cTn>
                                        <p:tgtEl>
                                          <p:spTgt spid="2050"/>
                                        </p:tgtEl>
                                        <p:attrNameLst>
                                          <p:attrName>ppt_x</p:attrName>
                                        </p:attrNameLst>
                                      </p:cBhvr>
                                    </p:anim>
                                    <p:anim from="0" to="-1.0" calcmode="lin" valueType="num">
                                      <p:cBhvr>
                                        <p:cTn id="14" dur="200" decel="50000" autoRev="1" fill="hold">
                                          <p:stCondLst>
                                            <p:cond delay="600"/>
                                          </p:stCondLst>
                                        </p:cTn>
                                        <p:tgtEl>
                                          <p:spTgt spid="2050"/>
                                        </p:tgtEl>
                                        <p:attrNameLst>
                                          <p:attrName>xshear</p:attrName>
                                        </p:attrNameLst>
                                      </p:cBhvr>
                                    </p:anim>
                                    <p:animScale>
                                      <p:cBhvr>
                                        <p:cTn id="15" dur="200" decel="100000" autoRev="1" fill="hold">
                                          <p:stCondLst>
                                            <p:cond delay="600"/>
                                          </p:stCondLst>
                                        </p:cTn>
                                        <p:tgtEl>
                                          <p:spTgt spid="2050"/>
                                        </p:tgtEl>
                                      </p:cBhvr>
                                      <p:from x="100000" y="100000"/>
                                      <p:to x="80000" y="100000"/>
                                    </p:animScale>
                                    <p:anim by="(#ppt_h/3+#ppt_w*0.1)" calcmode="lin" valueType="num">
                                      <p:cBhvr additive="sum">
                                        <p:cTn id="16"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u="sng" dirty="0" smtClean="0">
                <a:solidFill>
                  <a:srgbClr val="6600FF"/>
                </a:solidFill>
                <a:latin typeface="AR CENA" pitchFamily="2" charset="0"/>
              </a:rPr>
              <a:t>L’entraide des uns envers les autres.</a:t>
            </a:r>
            <a:endParaRPr lang="fr-FR" u="sng" dirty="0">
              <a:solidFill>
                <a:srgbClr val="6600FF"/>
              </a:solidFill>
              <a:latin typeface="AR CENA" pitchFamily="2" charset="0"/>
            </a:endParaRPr>
          </a:p>
        </p:txBody>
      </p:sp>
      <p:pic>
        <p:nvPicPr>
          <p:cNvPr id="3074" name="Picture 2" descr="H:\DCIM\111___10\IMG_0619.JPG"/>
          <p:cNvPicPr>
            <a:picLocks noGrp="1" noChangeAspect="1" noChangeArrowheads="1"/>
          </p:cNvPicPr>
          <p:nvPr>
            <p:ph idx="1"/>
          </p:nvPr>
        </p:nvPicPr>
        <p:blipFill>
          <a:blip r:embed="rId2" cstate="print"/>
          <a:srcRect l="18976" r="23748" b="726"/>
          <a:stretch>
            <a:fillRect/>
          </a:stretch>
        </p:blipFill>
        <p:spPr bwMode="auto">
          <a:xfrm>
            <a:off x="395536" y="1916832"/>
            <a:ext cx="3456384" cy="4493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H:\DCIM\111___10\IMG_0544.JPG"/>
          <p:cNvPicPr>
            <a:picLocks noChangeAspect="1" noChangeArrowheads="1"/>
          </p:cNvPicPr>
          <p:nvPr/>
        </p:nvPicPr>
        <p:blipFill>
          <a:blip r:embed="rId3" cstate="print"/>
          <a:srcRect l="18500" t="27950" r="4326" b="15351"/>
          <a:stretch>
            <a:fillRect/>
          </a:stretch>
        </p:blipFill>
        <p:spPr bwMode="auto">
          <a:xfrm rot="5400000">
            <a:off x="3998875" y="2633973"/>
            <a:ext cx="5760640" cy="3174230"/>
          </a:xfrm>
          <a:prstGeom prst="rect">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Effect transition="in" filter="wipe(down)">
                                      <p:cBhvr>
                                        <p:cTn id="39" dur="580">
                                          <p:stCondLst>
                                            <p:cond delay="0"/>
                                          </p:stCondLst>
                                        </p:cTn>
                                        <p:tgtEl>
                                          <p:spTgt spid="3075"/>
                                        </p:tgtEl>
                                      </p:cBhvr>
                                    </p:animEffect>
                                    <p:anim calcmode="lin" valueType="num">
                                      <p:cBhvr>
                                        <p:cTn id="40"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5"/>
                                        </p:tgtEl>
                                      </p:cBhvr>
                                      <p:to x="100000" y="60000"/>
                                    </p:animScale>
                                    <p:animScale>
                                      <p:cBhvr>
                                        <p:cTn id="46" dur="166" decel="50000">
                                          <p:stCondLst>
                                            <p:cond delay="676"/>
                                          </p:stCondLst>
                                        </p:cTn>
                                        <p:tgtEl>
                                          <p:spTgt spid="3075"/>
                                        </p:tgtEl>
                                      </p:cBhvr>
                                      <p:to x="100000" y="100000"/>
                                    </p:animScale>
                                    <p:animScale>
                                      <p:cBhvr>
                                        <p:cTn id="47" dur="26">
                                          <p:stCondLst>
                                            <p:cond delay="1312"/>
                                          </p:stCondLst>
                                        </p:cTn>
                                        <p:tgtEl>
                                          <p:spTgt spid="3075"/>
                                        </p:tgtEl>
                                      </p:cBhvr>
                                      <p:to x="100000" y="80000"/>
                                    </p:animScale>
                                    <p:animScale>
                                      <p:cBhvr>
                                        <p:cTn id="48" dur="166" decel="50000">
                                          <p:stCondLst>
                                            <p:cond delay="1338"/>
                                          </p:stCondLst>
                                        </p:cTn>
                                        <p:tgtEl>
                                          <p:spTgt spid="3075"/>
                                        </p:tgtEl>
                                      </p:cBhvr>
                                      <p:to x="100000" y="100000"/>
                                    </p:animScale>
                                    <p:animScale>
                                      <p:cBhvr>
                                        <p:cTn id="49" dur="26">
                                          <p:stCondLst>
                                            <p:cond delay="1642"/>
                                          </p:stCondLst>
                                        </p:cTn>
                                        <p:tgtEl>
                                          <p:spTgt spid="3075"/>
                                        </p:tgtEl>
                                      </p:cBhvr>
                                      <p:to x="100000" y="90000"/>
                                    </p:animScale>
                                    <p:animScale>
                                      <p:cBhvr>
                                        <p:cTn id="50" dur="166" decel="50000">
                                          <p:stCondLst>
                                            <p:cond delay="1668"/>
                                          </p:stCondLst>
                                        </p:cTn>
                                        <p:tgtEl>
                                          <p:spTgt spid="3075"/>
                                        </p:tgtEl>
                                      </p:cBhvr>
                                      <p:to x="100000" y="100000"/>
                                    </p:animScale>
                                    <p:animScale>
                                      <p:cBhvr>
                                        <p:cTn id="51" dur="26">
                                          <p:stCondLst>
                                            <p:cond delay="1808"/>
                                          </p:stCondLst>
                                        </p:cTn>
                                        <p:tgtEl>
                                          <p:spTgt spid="3075"/>
                                        </p:tgtEl>
                                      </p:cBhvr>
                                      <p:to x="100000" y="95000"/>
                                    </p:animScale>
                                    <p:animScale>
                                      <p:cBhvr>
                                        <p:cTn id="52"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u="sng" dirty="0" smtClean="0">
                <a:solidFill>
                  <a:srgbClr val="4D4D4D"/>
                </a:solidFill>
                <a:effectLst>
                  <a:outerShdw blurRad="38100" dist="38100" dir="2700000" algn="tl">
                    <a:srgbClr val="000000">
                      <a:alpha val="43137"/>
                    </a:srgbClr>
                  </a:outerShdw>
                </a:effectLst>
                <a:latin typeface="Edwardian Script ITC" pitchFamily="66" charset="0"/>
              </a:rPr>
              <a:t>La Grotte de l’apparition de Marie</a:t>
            </a:r>
            <a:endParaRPr lang="fr-FR" sz="5400" u="sng" dirty="0">
              <a:solidFill>
                <a:srgbClr val="4D4D4D"/>
              </a:solidFill>
              <a:effectLst>
                <a:outerShdw blurRad="38100" dist="38100" dir="2700000" algn="tl">
                  <a:srgbClr val="000000">
                    <a:alpha val="43137"/>
                  </a:srgbClr>
                </a:outerShdw>
              </a:effectLst>
              <a:latin typeface="Edwardian Script ITC" pitchFamily="66" charset="0"/>
            </a:endParaRPr>
          </a:p>
        </p:txBody>
      </p:sp>
      <p:pic>
        <p:nvPicPr>
          <p:cNvPr id="1026" name="Picture 2" descr="H:\DCIM\111___10\IMG_0615.JPG"/>
          <p:cNvPicPr>
            <a:picLocks noGrp="1" noChangeAspect="1" noChangeArrowheads="1"/>
          </p:cNvPicPr>
          <p:nvPr>
            <p:ph idx="1"/>
          </p:nvPr>
        </p:nvPicPr>
        <p:blipFill>
          <a:blip r:embed="rId2" cstate="print"/>
          <a:srcRect/>
          <a:stretch>
            <a:fillRect/>
          </a:stretch>
        </p:blipFill>
        <p:spPr bwMode="auto">
          <a:xfrm>
            <a:off x="1500166" y="1714488"/>
            <a:ext cx="6566858" cy="49251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amond(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FF0000"/>
                </a:solidFill>
                <a:effectLst>
                  <a:outerShdw blurRad="38100" dist="38100" dir="2700000" algn="tl">
                    <a:srgbClr val="000000">
                      <a:alpha val="43137"/>
                    </a:srgbClr>
                  </a:outerShdw>
                </a:effectLst>
                <a:latin typeface="Miriam Fixed" pitchFamily="49" charset="-79"/>
                <a:cs typeface="Miriam Fixed" pitchFamily="49" charset="-79"/>
              </a:rPr>
              <a:t>La foi nous accompagne</a:t>
            </a:r>
            <a:endParaRPr lang="fr-FR" u="sng" dirty="0">
              <a:solidFill>
                <a:srgbClr val="FF0000"/>
              </a:solidFill>
              <a:effectLst>
                <a:outerShdw blurRad="38100" dist="38100" dir="2700000" algn="tl">
                  <a:srgbClr val="000000">
                    <a:alpha val="43137"/>
                  </a:srgbClr>
                </a:outerShdw>
              </a:effectLst>
              <a:latin typeface="Miriam Fixed" pitchFamily="49" charset="-79"/>
              <a:cs typeface="Miriam Fixed" pitchFamily="49" charset="-79"/>
            </a:endParaRPr>
          </a:p>
        </p:txBody>
      </p:sp>
      <p:pic>
        <p:nvPicPr>
          <p:cNvPr id="2050" name="Picture 2" descr="H:\DCIM\111___10\IMG_0576.JPG"/>
          <p:cNvPicPr>
            <a:picLocks noGrp="1" noChangeAspect="1" noChangeArrowheads="1"/>
          </p:cNvPicPr>
          <p:nvPr>
            <p:ph idx="1"/>
          </p:nvPr>
        </p:nvPicPr>
        <p:blipFill>
          <a:blip r:embed="rId2" cstate="print"/>
          <a:srcRect/>
          <a:stretch>
            <a:fillRect/>
          </a:stretch>
        </p:blipFill>
        <p:spPr bwMode="auto">
          <a:xfrm>
            <a:off x="2874764" y="1600200"/>
            <a:ext cx="3801870" cy="5069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6600FF"/>
                </a:solidFill>
                <a:effectLst>
                  <a:outerShdw blurRad="38100" dist="38100" dir="2700000" algn="tl">
                    <a:srgbClr val="000000">
                      <a:alpha val="43137"/>
                    </a:srgbClr>
                  </a:outerShdw>
                </a:effectLst>
                <a:latin typeface="Papyrus" pitchFamily="66" charset="0"/>
              </a:rPr>
              <a:t>La prière…un moment sacré.</a:t>
            </a:r>
            <a:endParaRPr lang="fr-FR" u="sng" dirty="0">
              <a:solidFill>
                <a:srgbClr val="6600FF"/>
              </a:solidFill>
              <a:effectLst>
                <a:outerShdw blurRad="38100" dist="38100" dir="2700000" algn="tl">
                  <a:srgbClr val="000000">
                    <a:alpha val="43137"/>
                  </a:srgbClr>
                </a:outerShdw>
              </a:effectLst>
              <a:latin typeface="Papyrus" pitchFamily="66" charset="0"/>
            </a:endParaRPr>
          </a:p>
        </p:txBody>
      </p:sp>
      <p:pic>
        <p:nvPicPr>
          <p:cNvPr id="3074" name="Picture 2" descr="H:\DCIM\111___10\IMG_0617.JPG"/>
          <p:cNvPicPr>
            <a:picLocks noGrp="1" noChangeAspect="1" noChangeArrowheads="1"/>
          </p:cNvPicPr>
          <p:nvPr>
            <p:ph idx="1"/>
          </p:nvPr>
        </p:nvPicPr>
        <p:blipFill>
          <a:blip r:embed="rId2" cstate="print"/>
          <a:srcRect/>
          <a:stretch>
            <a:fillRect/>
          </a:stretch>
        </p:blipFill>
        <p:spPr bwMode="auto">
          <a:xfrm>
            <a:off x="1331640" y="1556792"/>
            <a:ext cx="6662869" cy="4997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800" decel="100000"/>
                                        <p:tgtEl>
                                          <p:spTgt spid="3074"/>
                                        </p:tgtEl>
                                      </p:cBhvr>
                                    </p:animEffect>
                                    <p:anim calcmode="lin" valueType="num">
                                      <p:cBhvr>
                                        <p:cTn id="16" dur="800" decel="100000" fill="hold"/>
                                        <p:tgtEl>
                                          <p:spTgt spid="3074"/>
                                        </p:tgtEl>
                                        <p:attrNameLst>
                                          <p:attrName>style.rotation</p:attrName>
                                        </p:attrNameLst>
                                      </p:cBhvr>
                                      <p:tavLst>
                                        <p:tav tm="0">
                                          <p:val>
                                            <p:fltVal val="-90"/>
                                          </p:val>
                                        </p:tav>
                                        <p:tav tm="100000">
                                          <p:val>
                                            <p:fltVal val="0"/>
                                          </p:val>
                                        </p:tav>
                                      </p:tavLst>
                                    </p:anim>
                                    <p:anim calcmode="lin" valueType="num">
                                      <p:cBhvr>
                                        <p:cTn id="17" dur="800" decel="100000" fill="hold"/>
                                        <p:tgtEl>
                                          <p:spTgt spid="3074"/>
                                        </p:tgtEl>
                                        <p:attrNameLst>
                                          <p:attrName>ppt_x</p:attrName>
                                        </p:attrNameLst>
                                      </p:cBhvr>
                                      <p:tavLst>
                                        <p:tav tm="0">
                                          <p:val>
                                            <p:strVal val="#ppt_x+0.4"/>
                                          </p:val>
                                        </p:tav>
                                        <p:tav tm="100000">
                                          <p:val>
                                            <p:strVal val="#ppt_x-0.05"/>
                                          </p:val>
                                        </p:tav>
                                      </p:tavLst>
                                    </p:anim>
                                    <p:anim calcmode="lin" valueType="num">
                                      <p:cBhvr>
                                        <p:cTn id="18" dur="800" decel="100000" fill="hold"/>
                                        <p:tgtEl>
                                          <p:spTgt spid="30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8229600" cy="1143000"/>
          </a:xfrm>
        </p:spPr>
        <p:txBody>
          <a:bodyPr>
            <a:normAutofit/>
          </a:bodyPr>
          <a:lstStyle/>
          <a:p>
            <a:r>
              <a:rPr lang="fr-FR" sz="6600" u="sng" dirty="0" smtClean="0">
                <a:solidFill>
                  <a:srgbClr val="0000FF"/>
                </a:solidFill>
                <a:effectLst>
                  <a:outerShdw blurRad="38100" dist="38100" dir="2700000" algn="tl">
                    <a:srgbClr val="000000">
                      <a:alpha val="43137"/>
                    </a:srgbClr>
                  </a:outerShdw>
                </a:effectLst>
                <a:latin typeface="AR CENA" pitchFamily="2" charset="0"/>
              </a:rPr>
              <a:t>La Source…</a:t>
            </a:r>
            <a:endParaRPr lang="fr-FR" sz="6600" u="sng" dirty="0">
              <a:solidFill>
                <a:srgbClr val="0000FF"/>
              </a:solidFill>
              <a:effectLst>
                <a:outerShdw blurRad="38100" dist="38100" dir="2700000" algn="tl">
                  <a:srgbClr val="000000">
                    <a:alpha val="43137"/>
                  </a:srgbClr>
                </a:outerShdw>
              </a:effectLst>
              <a:latin typeface="AR CENA" pitchFamily="2" charset="0"/>
            </a:endParaRPr>
          </a:p>
        </p:txBody>
      </p:sp>
      <p:pic>
        <p:nvPicPr>
          <p:cNvPr id="4098" name="Picture 2" descr="H:\DCIM\111___10\IMG_0603.JPG"/>
          <p:cNvPicPr>
            <a:picLocks noGrp="1" noChangeAspect="1" noChangeArrowheads="1"/>
          </p:cNvPicPr>
          <p:nvPr>
            <p:ph idx="1"/>
          </p:nvPr>
        </p:nvPicPr>
        <p:blipFill>
          <a:blip r:embed="rId2" cstate="print"/>
          <a:srcRect l="11816" r="11816" b="30955"/>
          <a:stretch>
            <a:fillRect/>
          </a:stretch>
        </p:blipFill>
        <p:spPr bwMode="auto">
          <a:xfrm>
            <a:off x="179512" y="1628800"/>
            <a:ext cx="5670450" cy="3845024"/>
          </a:xfrm>
          <a:prstGeom prst="rect">
            <a:avLst/>
          </a:prstGeom>
          <a:ln>
            <a:noFill/>
          </a:ln>
          <a:effectLst>
            <a:softEdge rad="112500"/>
          </a:effectLst>
        </p:spPr>
      </p:pic>
      <p:pic>
        <p:nvPicPr>
          <p:cNvPr id="4099" name="Picture 3" descr="H:\DCIM\111___10\IMG_0622.JPG"/>
          <p:cNvPicPr>
            <a:picLocks noChangeAspect="1" noChangeArrowheads="1"/>
          </p:cNvPicPr>
          <p:nvPr/>
        </p:nvPicPr>
        <p:blipFill>
          <a:blip r:embed="rId3" cstate="print"/>
          <a:srcRect l="12801" r="11990" b="1856"/>
          <a:stretch>
            <a:fillRect/>
          </a:stretch>
        </p:blipFill>
        <p:spPr bwMode="auto">
          <a:xfrm>
            <a:off x="5508104" y="3356992"/>
            <a:ext cx="3384376" cy="33123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2000"/>
                                        <p:tgtEl>
                                          <p:spTgt spid="4098"/>
                                        </p:tgtEl>
                                      </p:cBhvr>
                                    </p:animEffect>
                                    <p:anim calcmode="lin" valueType="num">
                                      <p:cBhvr>
                                        <p:cTn id="14" dur="2000" fill="hold"/>
                                        <p:tgtEl>
                                          <p:spTgt spid="4098"/>
                                        </p:tgtEl>
                                        <p:attrNameLst>
                                          <p:attrName>style.rotation</p:attrName>
                                        </p:attrNameLst>
                                      </p:cBhvr>
                                      <p:tavLst>
                                        <p:tav tm="0">
                                          <p:val>
                                            <p:fltVal val="720"/>
                                          </p:val>
                                        </p:tav>
                                        <p:tav tm="100000">
                                          <p:val>
                                            <p:fltVal val="0"/>
                                          </p:val>
                                        </p:tav>
                                      </p:tavLst>
                                    </p:anim>
                                    <p:anim calcmode="lin" valueType="num">
                                      <p:cBhvr>
                                        <p:cTn id="15" dur="2000" fill="hold"/>
                                        <p:tgtEl>
                                          <p:spTgt spid="4098"/>
                                        </p:tgtEl>
                                        <p:attrNameLst>
                                          <p:attrName>ppt_h</p:attrName>
                                        </p:attrNameLst>
                                      </p:cBhvr>
                                      <p:tavLst>
                                        <p:tav tm="0">
                                          <p:val>
                                            <p:fltVal val="0"/>
                                          </p:val>
                                        </p:tav>
                                        <p:tav tm="100000">
                                          <p:val>
                                            <p:strVal val="#ppt_h"/>
                                          </p:val>
                                        </p:tav>
                                      </p:tavLst>
                                    </p:anim>
                                    <p:anim calcmode="lin" valueType="num">
                                      <p:cBhvr>
                                        <p:cTn id="16" dur="2000" fill="hold"/>
                                        <p:tgtEl>
                                          <p:spTgt spid="409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2000"/>
                                        <p:tgtEl>
                                          <p:spTgt spid="4099"/>
                                        </p:tgtEl>
                                      </p:cBhvr>
                                    </p:animEffect>
                                    <p:anim calcmode="lin" valueType="num">
                                      <p:cBhvr>
                                        <p:cTn id="20" dur="2000" fill="hold"/>
                                        <p:tgtEl>
                                          <p:spTgt spid="4099"/>
                                        </p:tgtEl>
                                        <p:attrNameLst>
                                          <p:attrName>style.rotation</p:attrName>
                                        </p:attrNameLst>
                                      </p:cBhvr>
                                      <p:tavLst>
                                        <p:tav tm="0">
                                          <p:val>
                                            <p:fltVal val="720"/>
                                          </p:val>
                                        </p:tav>
                                        <p:tav tm="100000">
                                          <p:val>
                                            <p:fltVal val="0"/>
                                          </p:val>
                                        </p:tav>
                                      </p:tavLst>
                                    </p:anim>
                                    <p:anim calcmode="lin" valueType="num">
                                      <p:cBhvr>
                                        <p:cTn id="21" dur="2000" fill="hold"/>
                                        <p:tgtEl>
                                          <p:spTgt spid="4099"/>
                                        </p:tgtEl>
                                        <p:attrNameLst>
                                          <p:attrName>ppt_h</p:attrName>
                                        </p:attrNameLst>
                                      </p:cBhvr>
                                      <p:tavLst>
                                        <p:tav tm="0">
                                          <p:val>
                                            <p:fltVal val="0"/>
                                          </p:val>
                                        </p:tav>
                                        <p:tav tm="100000">
                                          <p:val>
                                            <p:strVal val="#ppt_h"/>
                                          </p:val>
                                        </p:tav>
                                      </p:tavLst>
                                    </p:anim>
                                    <p:anim calcmode="lin" valueType="num">
                                      <p:cBhvr>
                                        <p:cTn id="22" dur="2000" fill="hold"/>
                                        <p:tgtEl>
                                          <p:spTgt spid="40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a:bodyPr>
          <a:lstStyle/>
          <a:p>
            <a:r>
              <a:rPr lang="fr-FR" u="sng" dirty="0" smtClean="0">
                <a:solidFill>
                  <a:schemeClr val="tx1">
                    <a:lumMod val="95000"/>
                    <a:lumOff val="5000"/>
                  </a:schemeClr>
                </a:solidFill>
                <a:effectLst>
                  <a:outerShdw blurRad="38100" dist="38100" dir="2700000" algn="tl">
                    <a:srgbClr val="000000">
                      <a:alpha val="43137"/>
                    </a:srgbClr>
                  </a:outerShdw>
                </a:effectLst>
                <a:latin typeface="Tempus Sans ITC" pitchFamily="82" charset="0"/>
              </a:rPr>
              <a:t>L’arrivée des pèlerins</a:t>
            </a:r>
            <a:endParaRPr lang="fr-FR" u="sng" dirty="0">
              <a:solidFill>
                <a:schemeClr val="tx1">
                  <a:lumMod val="95000"/>
                  <a:lumOff val="5000"/>
                </a:schemeClr>
              </a:solidFill>
              <a:effectLst>
                <a:outerShdw blurRad="38100" dist="38100" dir="2700000" algn="tl">
                  <a:srgbClr val="000000">
                    <a:alpha val="43137"/>
                  </a:srgbClr>
                </a:outerShdw>
              </a:effectLst>
              <a:latin typeface="Tempus Sans ITC" pitchFamily="82" charset="0"/>
            </a:endParaRPr>
          </a:p>
        </p:txBody>
      </p:sp>
      <p:pic>
        <p:nvPicPr>
          <p:cNvPr id="5122" name="Picture 2" descr="H:\DCIM\111___10\IMG_0600.JPG"/>
          <p:cNvPicPr>
            <a:picLocks noGrp="1" noChangeAspect="1" noChangeArrowheads="1"/>
          </p:cNvPicPr>
          <p:nvPr>
            <p:ph idx="1"/>
          </p:nvPr>
        </p:nvPicPr>
        <p:blipFill>
          <a:blip r:embed="rId2" cstate="print"/>
          <a:srcRect t="8587" r="47613" b="19818"/>
          <a:stretch>
            <a:fillRect/>
          </a:stretch>
        </p:blipFill>
        <p:spPr bwMode="auto">
          <a:xfrm>
            <a:off x="2195736" y="1340768"/>
            <a:ext cx="5112568" cy="5240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1"/>
                                          </p:val>
                                        </p:tav>
                                        <p:tav tm="100000">
                                          <p:val>
                                            <p:strVal val="#ppt_x"/>
                                          </p:val>
                                        </p:tav>
                                      </p:tavLst>
                                    </p:anim>
                                    <p:anim calcmode="lin" valueType="num">
                                      <p:cBhvr>
                                        <p:cTn id="14" dur="1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0000">
              <a:srgbClr val="2005B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4016" y="89678"/>
            <a:ext cx="8892480" cy="678794"/>
          </a:xfrm>
        </p:spPr>
        <p:txBody>
          <a:bodyPr>
            <a:noAutofit/>
          </a:bodyPr>
          <a:lstStyle/>
          <a:p>
            <a:r>
              <a:rPr lang="fr-FR" sz="3200" b="1" dirty="0" smtClean="0">
                <a:solidFill>
                  <a:srgbClr val="C00000"/>
                </a:solidFill>
              </a:rPr>
              <a:t>2</a:t>
            </a:r>
            <a:r>
              <a:rPr lang="fr-FR" sz="3200" b="1" baseline="30000" dirty="0" smtClean="0">
                <a:solidFill>
                  <a:srgbClr val="C00000"/>
                </a:solidFill>
              </a:rPr>
              <a:t>ème</a:t>
            </a:r>
            <a:r>
              <a:rPr lang="fr-FR" sz="3200" b="1" dirty="0" smtClean="0">
                <a:solidFill>
                  <a:srgbClr val="C00000"/>
                </a:solidFill>
              </a:rPr>
              <a:t> Groupe -Notre temps de service</a:t>
            </a:r>
            <a:br>
              <a:rPr lang="fr-FR" sz="3200" b="1" dirty="0" smtClean="0">
                <a:solidFill>
                  <a:srgbClr val="C00000"/>
                </a:solidFill>
              </a:rPr>
            </a:br>
            <a:r>
              <a:rPr lang="fr-FR" sz="3200" b="1" dirty="0" smtClean="0">
                <a:solidFill>
                  <a:srgbClr val="C00000"/>
                </a:solidFill>
              </a:rPr>
              <a:t> à la Cité Saint Pierre</a:t>
            </a:r>
            <a:endParaRPr lang="fr-FR" sz="3200" b="1" dirty="0">
              <a:solidFill>
                <a:srgbClr val="C00000"/>
              </a:solidFill>
            </a:endParaRPr>
          </a:p>
        </p:txBody>
      </p:sp>
      <p:pic>
        <p:nvPicPr>
          <p:cNvPr id="4" name="Espace réservé du contenu 3" descr="IMG_0636.JPG"/>
          <p:cNvPicPr>
            <a:picLocks noGrp="1" noChangeAspect="1"/>
          </p:cNvPicPr>
          <p:nvPr>
            <p:ph idx="1"/>
          </p:nvPr>
        </p:nvPicPr>
        <p:blipFill>
          <a:blip r:embed="rId2" cstate="print"/>
          <a:stretch>
            <a:fillRect/>
          </a:stretch>
        </p:blipFill>
        <p:spPr>
          <a:xfrm>
            <a:off x="295588" y="1133376"/>
            <a:ext cx="3494516" cy="2620887"/>
          </a:xfrm>
        </p:spPr>
      </p:pic>
      <p:pic>
        <p:nvPicPr>
          <p:cNvPr id="5" name="Image 4" descr="IMG_0663.JPG"/>
          <p:cNvPicPr>
            <a:picLocks noChangeAspect="1"/>
          </p:cNvPicPr>
          <p:nvPr/>
        </p:nvPicPr>
        <p:blipFill>
          <a:blip r:embed="rId3" cstate="print"/>
          <a:srcRect t="5771"/>
          <a:stretch>
            <a:fillRect/>
          </a:stretch>
        </p:blipFill>
        <p:spPr>
          <a:xfrm>
            <a:off x="5004048" y="980728"/>
            <a:ext cx="3600400" cy="2544472"/>
          </a:xfrm>
          <a:prstGeom prst="rect">
            <a:avLst/>
          </a:prstGeom>
        </p:spPr>
      </p:pic>
      <p:pic>
        <p:nvPicPr>
          <p:cNvPr id="6" name="Image 5" descr="IMG_0659.JPG"/>
          <p:cNvPicPr>
            <a:picLocks noChangeAspect="1"/>
          </p:cNvPicPr>
          <p:nvPr/>
        </p:nvPicPr>
        <p:blipFill>
          <a:blip r:embed="rId4" cstate="print"/>
          <a:stretch>
            <a:fillRect/>
          </a:stretch>
        </p:blipFill>
        <p:spPr>
          <a:xfrm>
            <a:off x="251520" y="3987062"/>
            <a:ext cx="3672408" cy="2754306"/>
          </a:xfrm>
          <a:prstGeom prst="rect">
            <a:avLst/>
          </a:prstGeom>
        </p:spPr>
      </p:pic>
      <p:pic>
        <p:nvPicPr>
          <p:cNvPr id="7" name="Image 6" descr="IMG_0650.JPG"/>
          <p:cNvPicPr>
            <a:picLocks noChangeAspect="1"/>
          </p:cNvPicPr>
          <p:nvPr/>
        </p:nvPicPr>
        <p:blipFill>
          <a:blip r:embed="rId5" cstate="print"/>
          <a:srcRect l="18878" r="5174"/>
          <a:stretch>
            <a:fillRect/>
          </a:stretch>
        </p:blipFill>
        <p:spPr>
          <a:xfrm rot="5400000">
            <a:off x="5225880" y="3555904"/>
            <a:ext cx="3212976" cy="3172849"/>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84784"/>
            <a:ext cx="8229600" cy="850106"/>
          </a:xfrm>
        </p:spPr>
        <p:txBody>
          <a:bodyPr/>
          <a:lstStyle/>
          <a:p>
            <a:r>
              <a:rPr lang="fr-FR" dirty="0" smtClean="0"/>
              <a:t>Les filles en salle</a:t>
            </a:r>
            <a:endParaRPr lang="fr-FR" dirty="0"/>
          </a:p>
        </p:txBody>
      </p:sp>
      <p:pic>
        <p:nvPicPr>
          <p:cNvPr id="7" name="Image 6" descr="IMG_0645.JPG"/>
          <p:cNvPicPr>
            <a:picLocks noChangeAspect="1"/>
          </p:cNvPicPr>
          <p:nvPr/>
        </p:nvPicPr>
        <p:blipFill>
          <a:blip r:embed="rId2" cstate="print"/>
          <a:stretch>
            <a:fillRect/>
          </a:stretch>
        </p:blipFill>
        <p:spPr>
          <a:xfrm>
            <a:off x="0" y="0"/>
            <a:ext cx="9144000" cy="6858000"/>
          </a:xfrm>
          <a:prstGeom prst="rect">
            <a:avLst/>
          </a:prstGeom>
        </p:spPr>
      </p:pic>
      <p:sp>
        <p:nvSpPr>
          <p:cNvPr id="8" name="ZoneTexte 7"/>
          <p:cNvSpPr txBox="1"/>
          <p:nvPr/>
        </p:nvSpPr>
        <p:spPr>
          <a:xfrm>
            <a:off x="323528" y="260648"/>
            <a:ext cx="8100392" cy="584775"/>
          </a:xfrm>
          <a:prstGeom prst="rect">
            <a:avLst/>
          </a:prstGeom>
          <a:noFill/>
        </p:spPr>
        <p:txBody>
          <a:bodyPr wrap="square" rtlCol="0">
            <a:spAutoFit/>
          </a:bodyPr>
          <a:lstStyle/>
          <a:p>
            <a:r>
              <a:rPr lang="fr-FR" sz="3200" b="1" dirty="0" smtClean="0">
                <a:solidFill>
                  <a:srgbClr val="FFC000"/>
                </a:solidFill>
              </a:rPr>
              <a:t>Les filles en salle……. </a:t>
            </a:r>
          </a:p>
        </p:txBody>
      </p:sp>
      <p:sp>
        <p:nvSpPr>
          <p:cNvPr id="10" name="ZoneTexte 9"/>
          <p:cNvSpPr txBox="1"/>
          <p:nvPr/>
        </p:nvSpPr>
        <p:spPr>
          <a:xfrm>
            <a:off x="179512" y="4869160"/>
            <a:ext cx="8100392" cy="584775"/>
          </a:xfrm>
          <a:prstGeom prst="rect">
            <a:avLst/>
          </a:prstGeom>
          <a:noFill/>
        </p:spPr>
        <p:txBody>
          <a:bodyPr wrap="square" rtlCol="0">
            <a:spAutoFit/>
          </a:bodyPr>
          <a:lstStyle/>
          <a:p>
            <a:r>
              <a:rPr lang="fr-FR" sz="3200" b="1" dirty="0" smtClean="0">
                <a:ln>
                  <a:solidFill>
                    <a:schemeClr val="tx1"/>
                  </a:solidFill>
                </a:ln>
                <a:solidFill>
                  <a:srgbClr val="FFC000"/>
                </a:solidFill>
              </a:rPr>
              <a:t>Comment ça marche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0396.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251520" y="5254152"/>
            <a:ext cx="8229600" cy="1143000"/>
          </a:xfrm>
        </p:spPr>
        <p:txBody>
          <a:bodyPr>
            <a:noAutofit/>
          </a:bodyPr>
          <a:lstStyle/>
          <a:p>
            <a:pPr algn="l"/>
            <a:r>
              <a:rPr lang="fr-FR" sz="3600" b="1" dirty="0" smtClean="0">
                <a:ln>
                  <a:solidFill>
                    <a:schemeClr val="tx1"/>
                  </a:solidFill>
                </a:ln>
                <a:solidFill>
                  <a:schemeClr val="bg1"/>
                </a:solidFill>
              </a:rPr>
              <a:t>En route pour un temps de service</a:t>
            </a:r>
            <a:br>
              <a:rPr lang="fr-FR" sz="3600" b="1" dirty="0" smtClean="0">
                <a:ln>
                  <a:solidFill>
                    <a:schemeClr val="tx1"/>
                  </a:solidFill>
                </a:ln>
                <a:solidFill>
                  <a:schemeClr val="bg1"/>
                </a:solidFill>
              </a:rPr>
            </a:br>
            <a:r>
              <a:rPr lang="fr-FR" sz="3600" b="1" dirty="0" smtClean="0">
                <a:ln>
                  <a:solidFill>
                    <a:schemeClr val="tx1"/>
                  </a:solidFill>
                </a:ln>
                <a:solidFill>
                  <a:schemeClr val="bg1"/>
                </a:solidFill>
              </a:rPr>
              <a:t>auprès des bénévoles de la cité St Pierre le WE du 13 et 14 octobre</a:t>
            </a:r>
            <a:endParaRPr lang="fr-FR" sz="3600" b="1" dirty="0">
              <a:ln>
                <a:solidFill>
                  <a:schemeClr val="tx1"/>
                </a:solidFill>
              </a:ln>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0000CC"/>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Image 2" descr="IMG_0656.JPG"/>
          <p:cNvPicPr>
            <a:picLocks noChangeAspect="1"/>
          </p:cNvPicPr>
          <p:nvPr/>
        </p:nvPicPr>
        <p:blipFill>
          <a:blip r:embed="rId2" cstate="print"/>
          <a:srcRect l="37196" t="20469" b="6267"/>
          <a:stretch>
            <a:fillRect/>
          </a:stretch>
        </p:blipFill>
        <p:spPr>
          <a:xfrm>
            <a:off x="323528" y="144016"/>
            <a:ext cx="4248472" cy="3717032"/>
          </a:xfrm>
          <a:prstGeom prst="rect">
            <a:avLst/>
          </a:prstGeom>
        </p:spPr>
      </p:pic>
      <p:pic>
        <p:nvPicPr>
          <p:cNvPr id="5" name="Image 4" descr="IMG_0663.JPG"/>
          <p:cNvPicPr>
            <a:picLocks noChangeAspect="1"/>
          </p:cNvPicPr>
          <p:nvPr/>
        </p:nvPicPr>
        <p:blipFill>
          <a:blip r:embed="rId3" cstate="print"/>
          <a:srcRect l="9247" t="12201" r="31396"/>
          <a:stretch>
            <a:fillRect/>
          </a:stretch>
        </p:blipFill>
        <p:spPr>
          <a:xfrm>
            <a:off x="5642354" y="260648"/>
            <a:ext cx="3501646" cy="3884665"/>
          </a:xfrm>
          <a:prstGeom prst="rect">
            <a:avLst/>
          </a:prstGeom>
        </p:spPr>
      </p:pic>
      <p:pic>
        <p:nvPicPr>
          <p:cNvPr id="4" name="Image 3" descr="IMG_0662.JPG"/>
          <p:cNvPicPr>
            <a:picLocks noChangeAspect="1"/>
          </p:cNvPicPr>
          <p:nvPr/>
        </p:nvPicPr>
        <p:blipFill>
          <a:blip r:embed="rId4" cstate="print"/>
          <a:srcRect l="29430" t="6294" r="25198"/>
          <a:stretch>
            <a:fillRect/>
          </a:stretch>
        </p:blipFill>
        <p:spPr>
          <a:xfrm rot="5400000">
            <a:off x="1020035" y="3162019"/>
            <a:ext cx="2835698" cy="4392488"/>
          </a:xfrm>
          <a:prstGeom prst="rect">
            <a:avLst/>
          </a:prstGeom>
        </p:spPr>
      </p:pic>
      <p:sp>
        <p:nvSpPr>
          <p:cNvPr id="6" name="ZoneTexte 5"/>
          <p:cNvSpPr txBox="1"/>
          <p:nvPr/>
        </p:nvSpPr>
        <p:spPr>
          <a:xfrm>
            <a:off x="4932040" y="4941168"/>
            <a:ext cx="3995936" cy="523220"/>
          </a:xfrm>
          <a:prstGeom prst="rect">
            <a:avLst/>
          </a:prstGeom>
          <a:noFill/>
        </p:spPr>
        <p:txBody>
          <a:bodyPr wrap="square" rtlCol="0">
            <a:spAutoFit/>
          </a:bodyPr>
          <a:lstStyle/>
          <a:p>
            <a:r>
              <a:rPr lang="fr-FR" sz="2800" b="1" dirty="0" smtClean="0">
                <a:solidFill>
                  <a:srgbClr val="FFC000"/>
                </a:solidFill>
              </a:rPr>
              <a:t>Les garçons à la plonge…. </a:t>
            </a:r>
            <a:endParaRPr lang="fr-FR" sz="2800" b="1"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rgbClr val="0000CC"/>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6" name="Image 5" descr="SDC10519.JPG"/>
          <p:cNvPicPr>
            <a:picLocks noChangeAspect="1"/>
          </p:cNvPicPr>
          <p:nvPr/>
        </p:nvPicPr>
        <p:blipFill>
          <a:blip r:embed="rId2" cstate="print"/>
          <a:stretch>
            <a:fillRect/>
          </a:stretch>
        </p:blipFill>
        <p:spPr>
          <a:xfrm>
            <a:off x="4765195" y="3705220"/>
            <a:ext cx="4104456" cy="3078342"/>
          </a:xfrm>
          <a:prstGeom prst="rect">
            <a:avLst/>
          </a:prstGeom>
        </p:spPr>
      </p:pic>
      <p:pic>
        <p:nvPicPr>
          <p:cNvPr id="5" name="Espace réservé du contenu 4" descr="IMG_0638.JPG"/>
          <p:cNvPicPr>
            <a:picLocks noGrp="1" noChangeAspect="1"/>
          </p:cNvPicPr>
          <p:nvPr>
            <p:ph idx="1"/>
          </p:nvPr>
        </p:nvPicPr>
        <p:blipFill>
          <a:blip r:embed="rId3" cstate="print"/>
          <a:stretch>
            <a:fillRect/>
          </a:stretch>
        </p:blipFill>
        <p:spPr>
          <a:xfrm>
            <a:off x="173400" y="3711419"/>
            <a:ext cx="4104456" cy="3078342"/>
          </a:xfrm>
        </p:spPr>
      </p:pic>
      <p:pic>
        <p:nvPicPr>
          <p:cNvPr id="7" name="Image 6" descr="IMG_0643.JPG"/>
          <p:cNvPicPr>
            <a:picLocks noChangeAspect="1"/>
          </p:cNvPicPr>
          <p:nvPr/>
        </p:nvPicPr>
        <p:blipFill>
          <a:blip r:embed="rId4" cstate="print"/>
          <a:srcRect l="19288" b="6229"/>
          <a:stretch>
            <a:fillRect/>
          </a:stretch>
        </p:blipFill>
        <p:spPr>
          <a:xfrm>
            <a:off x="4788024" y="81888"/>
            <a:ext cx="3923928" cy="3419120"/>
          </a:xfrm>
          <a:prstGeom prst="rect">
            <a:avLst/>
          </a:prstGeom>
        </p:spPr>
      </p:pic>
      <p:pic>
        <p:nvPicPr>
          <p:cNvPr id="8" name="Image 7" descr="IMG_0655.JPG"/>
          <p:cNvPicPr>
            <a:picLocks noChangeAspect="1"/>
          </p:cNvPicPr>
          <p:nvPr/>
        </p:nvPicPr>
        <p:blipFill>
          <a:blip r:embed="rId5" cstate="print"/>
          <a:srcRect l="22278" r="15808"/>
          <a:stretch>
            <a:fillRect/>
          </a:stretch>
        </p:blipFill>
        <p:spPr>
          <a:xfrm rot="5400000">
            <a:off x="540718" y="-277982"/>
            <a:ext cx="3417784" cy="4140196"/>
          </a:xfrm>
          <a:prstGeom prst="rect">
            <a:avLst/>
          </a:prstGeom>
        </p:spPr>
      </p:pic>
      <p:sp>
        <p:nvSpPr>
          <p:cNvPr id="12" name="ZoneTexte 11"/>
          <p:cNvSpPr txBox="1"/>
          <p:nvPr/>
        </p:nvSpPr>
        <p:spPr>
          <a:xfrm>
            <a:off x="3059832" y="2780928"/>
            <a:ext cx="2880320" cy="1077218"/>
          </a:xfrm>
          <a:prstGeom prst="rect">
            <a:avLst/>
          </a:prstGeom>
          <a:noFill/>
        </p:spPr>
        <p:txBody>
          <a:bodyPr wrap="square" rtlCol="0">
            <a:spAutoFit/>
          </a:bodyPr>
          <a:lstStyle/>
          <a:p>
            <a:r>
              <a:rPr lang="fr-FR" sz="3200" b="1" dirty="0" smtClean="0">
                <a:ln>
                  <a:solidFill>
                    <a:schemeClr val="tx1"/>
                  </a:solidFill>
                </a:ln>
                <a:solidFill>
                  <a:srgbClr val="FFFF00"/>
                </a:solidFill>
              </a:rPr>
              <a:t>On est pas là pour papoter !</a:t>
            </a:r>
            <a:endParaRPr lang="fr-FR" sz="3200" b="1" dirty="0">
              <a:ln>
                <a:solidFill>
                  <a:schemeClr val="tx1"/>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par>
                                <p:cTn id="25" presetID="5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CC"/>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ZoneTexte 3"/>
          <p:cNvSpPr txBox="1"/>
          <p:nvPr/>
        </p:nvSpPr>
        <p:spPr>
          <a:xfrm>
            <a:off x="395536" y="1340768"/>
            <a:ext cx="8280920" cy="523220"/>
          </a:xfrm>
          <a:prstGeom prst="rect">
            <a:avLst/>
          </a:prstGeom>
          <a:noFill/>
        </p:spPr>
        <p:txBody>
          <a:bodyPr wrap="square" numCol="1" rtlCol="0">
            <a:spAutoFit/>
          </a:bodyPr>
          <a:lstStyle/>
          <a:p>
            <a:pPr algn="just"/>
            <a:endParaRPr lang="fr-FR" sz="2800" b="1" dirty="0">
              <a:solidFill>
                <a:schemeClr val="accent2">
                  <a:lumMod val="75000"/>
                </a:schemeClr>
              </a:solidFill>
              <a:effectLst>
                <a:outerShdw blurRad="38100" dist="38100" dir="2700000" algn="tl">
                  <a:srgbClr val="000000">
                    <a:alpha val="43137"/>
                  </a:srgbClr>
                </a:outerShdw>
              </a:effectLst>
            </a:endParaRPr>
          </a:p>
        </p:txBody>
      </p:sp>
      <p:sp>
        <p:nvSpPr>
          <p:cNvPr id="6" name="ZoneTexte 5"/>
          <p:cNvSpPr txBox="1"/>
          <p:nvPr/>
        </p:nvSpPr>
        <p:spPr>
          <a:xfrm>
            <a:off x="249840" y="1196753"/>
            <a:ext cx="8784976" cy="4524315"/>
          </a:xfrm>
          <a:prstGeom prst="rect">
            <a:avLst/>
          </a:prstGeom>
          <a:noFill/>
        </p:spPr>
        <p:txBody>
          <a:bodyPr wrap="square" rtlCol="0">
            <a:spAutoFit/>
          </a:bodyPr>
          <a:lstStyle/>
          <a:p>
            <a:endParaRPr lang="fr-FR" sz="4000" b="1" dirty="0" smtClean="0">
              <a:ln>
                <a:solidFill>
                  <a:schemeClr val="tx1"/>
                </a:solidFill>
              </a:ln>
              <a:solidFill>
                <a:srgbClr val="FFC000"/>
              </a:solidFill>
              <a:effectLst>
                <a:outerShdw blurRad="38100" dist="38100" dir="2700000" algn="tl">
                  <a:srgbClr val="000000">
                    <a:alpha val="43137"/>
                  </a:srgbClr>
                </a:outerShdw>
              </a:effectLst>
              <a:latin typeface="Comic Sans MS" pitchFamily="66" charset="0"/>
            </a:endParaRPr>
          </a:p>
          <a:p>
            <a:endParaRPr lang="fr-FR" sz="4000" b="1" dirty="0" smtClean="0">
              <a:ln>
                <a:solidFill>
                  <a:schemeClr val="tx1"/>
                </a:solidFill>
              </a:ln>
              <a:solidFill>
                <a:srgbClr val="FFC000"/>
              </a:solidFill>
              <a:effectLst>
                <a:outerShdw blurRad="38100" dist="38100" dir="2700000" algn="tl">
                  <a:srgbClr val="000000">
                    <a:alpha val="43137"/>
                  </a:srgbClr>
                </a:outerShdw>
              </a:effectLst>
              <a:latin typeface="Comic Sans MS" pitchFamily="66" charset="0"/>
            </a:endParaRPr>
          </a:p>
          <a:p>
            <a:r>
              <a:rPr lang="fr-FR" sz="4000" b="1" dirty="0" smtClean="0">
                <a:ln>
                  <a:solidFill>
                    <a:schemeClr val="tx1"/>
                  </a:solidFill>
                </a:ln>
                <a:solidFill>
                  <a:srgbClr val="FFC000"/>
                </a:solidFill>
                <a:effectLst>
                  <a:outerShdw blurRad="38100" dist="38100" dir="2700000" algn="tl">
                    <a:srgbClr val="000000">
                      <a:alpha val="43137"/>
                    </a:srgbClr>
                  </a:outerShdw>
                </a:effectLst>
                <a:latin typeface="Comic Sans MS" pitchFamily="66" charset="0"/>
              </a:rPr>
              <a:t>Vous souvenez vous d’un service que vous avez rendu qui vous a apporté du bonheur?</a:t>
            </a:r>
            <a:endParaRPr lang="fr-FR" sz="4000" b="1" dirty="0">
              <a:ln>
                <a:solidFill>
                  <a:schemeClr val="tx1"/>
                </a:solidFill>
              </a:ln>
              <a:solidFill>
                <a:srgbClr val="FFC000"/>
              </a:solidFill>
              <a:effectLst>
                <a:outerShdw blurRad="38100" dist="38100" dir="2700000" algn="tl">
                  <a:srgbClr val="000000">
                    <a:alpha val="43137"/>
                  </a:srgbClr>
                </a:outerShdw>
              </a:effectLst>
              <a:latin typeface="Comic Sans MS" pitchFamily="66" charset="0"/>
            </a:endParaRPr>
          </a:p>
          <a:p>
            <a:endParaRPr lang="fr-FR" sz="4800" b="1" dirty="0" smtClean="0">
              <a:ln>
                <a:solidFill>
                  <a:schemeClr val="tx1"/>
                </a:solidFill>
              </a:ln>
              <a:solidFill>
                <a:srgbClr val="FFC000"/>
              </a:solidFill>
              <a:effectLst>
                <a:outerShdw blurRad="38100" dist="38100" dir="2700000" algn="tl">
                  <a:srgbClr val="000000">
                    <a:alpha val="43137"/>
                  </a:srgbClr>
                </a:outerShdw>
              </a:effectLst>
              <a:latin typeface="Comic Sans MS" pitchFamily="66" charset="0"/>
            </a:endParaRPr>
          </a:p>
          <a:p>
            <a:r>
              <a:rPr lang="fr-FR" sz="4000" b="1" dirty="0" smtClean="0">
                <a:ln>
                  <a:solidFill>
                    <a:schemeClr val="tx1"/>
                  </a:solidFill>
                </a:ln>
                <a:solidFill>
                  <a:srgbClr val="FFC000"/>
                </a:solidFill>
                <a:effectLst>
                  <a:outerShdw blurRad="38100" dist="38100" dir="2700000" algn="tl">
                    <a:srgbClr val="000000">
                      <a:alpha val="43137"/>
                    </a:srgbClr>
                  </a:outerShdw>
                </a:effectLst>
                <a:latin typeface="Comic Sans MS" pitchFamily="66" charset="0"/>
              </a:rPr>
              <a:t>Racontez</a:t>
            </a:r>
          </a:p>
        </p:txBody>
      </p:sp>
      <p:sp>
        <p:nvSpPr>
          <p:cNvPr id="5" name="ZoneTexte 4"/>
          <p:cNvSpPr txBox="1"/>
          <p:nvPr/>
        </p:nvSpPr>
        <p:spPr>
          <a:xfrm>
            <a:off x="467544" y="476672"/>
            <a:ext cx="7200800" cy="1077218"/>
          </a:xfrm>
          <a:prstGeom prst="rect">
            <a:avLst/>
          </a:prstGeom>
          <a:noFill/>
        </p:spPr>
        <p:txBody>
          <a:bodyPr wrap="square" rtlCol="0">
            <a:spAutoFit/>
          </a:bodyPr>
          <a:lstStyle/>
          <a:p>
            <a:r>
              <a:rPr lang="fr-FR" sz="3200" b="1" dirty="0" smtClean="0">
                <a:ln>
                  <a:solidFill>
                    <a:schemeClr val="tx1"/>
                  </a:solidFill>
                </a:ln>
                <a:solidFill>
                  <a:srgbClr val="FF0000"/>
                </a:solidFill>
                <a:effectLst>
                  <a:outerShdw blurRad="38100" dist="38100" dir="2700000" algn="tl">
                    <a:srgbClr val="000000">
                      <a:alpha val="43137"/>
                    </a:srgbClr>
                  </a:outerShdw>
                </a:effectLst>
                <a:latin typeface="Comic Sans MS" pitchFamily="66" charset="0"/>
              </a:rPr>
              <a:t>Notre enquête auprès des pèlerins dans les sanctuaires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iterate type="lt">
                                    <p:tmPct val="0"/>
                                  </p:iterate>
                                  <p:childTnLst>
                                    <p:set>
                                      <p:cBhvr>
                                        <p:cTn id="6" dur="1" fill="hold">
                                          <p:stCondLst>
                                            <p:cond delay="0"/>
                                          </p:stCondLst>
                                        </p:cTn>
                                        <p:tgtEl>
                                          <p:spTgt spid="6">
                                            <p:txEl>
                                              <p:pRg st="2" end="2"/>
                                            </p:txEl>
                                          </p:spTgt>
                                        </p:tgtEl>
                                        <p:attrNameLst>
                                          <p:attrName>style.visibility</p:attrName>
                                        </p:attrNameLst>
                                      </p:cBhvr>
                                      <p:to>
                                        <p:strVal val="visible"/>
                                      </p:to>
                                    </p:set>
                                    <p:animEffect transition="in" filter="box(in)">
                                      <p:cBhvr>
                                        <p:cTn id="7" dur="500"/>
                                        <p:tgtEl>
                                          <p:spTgt spid="6">
                                            <p:txEl>
                                              <p:pRg st="2" end="2"/>
                                            </p:txEl>
                                          </p:spTgt>
                                        </p:tgtEl>
                                      </p:cBhvr>
                                    </p:animEffect>
                                  </p:childTnLst>
                                </p:cTn>
                              </p:par>
                              <p:par>
                                <p:cTn id="8" presetID="4" presetClass="entr" presetSubtype="16" fill="hold" nodeType="withEffect">
                                  <p:stCondLst>
                                    <p:cond delay="0"/>
                                  </p:stCondLst>
                                  <p:iterate type="lt">
                                    <p:tmPct val="0"/>
                                  </p:iterate>
                                  <p:childTnLst>
                                    <p:set>
                                      <p:cBhvr>
                                        <p:cTn id="9" dur="1" fill="hold">
                                          <p:stCondLst>
                                            <p:cond delay="0"/>
                                          </p:stCondLst>
                                        </p:cTn>
                                        <p:tgtEl>
                                          <p:spTgt spid="6">
                                            <p:txEl>
                                              <p:pRg st="4" end="4"/>
                                            </p:txEl>
                                          </p:spTgt>
                                        </p:tgtEl>
                                        <p:attrNameLst>
                                          <p:attrName>style.visibility</p:attrName>
                                        </p:attrNameLst>
                                      </p:cBhvr>
                                      <p:to>
                                        <p:strVal val="visible"/>
                                      </p:to>
                                    </p:set>
                                    <p:animEffect transition="in" filter="box(in)">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rgbClr val="0000CC"/>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Image 3" descr="IMG_0575.JPG"/>
          <p:cNvPicPr>
            <a:picLocks noChangeAspect="1"/>
          </p:cNvPicPr>
          <p:nvPr/>
        </p:nvPicPr>
        <p:blipFill>
          <a:blip r:embed="rId2" cstate="print"/>
          <a:srcRect b="20201"/>
          <a:stretch>
            <a:fillRect/>
          </a:stretch>
        </p:blipFill>
        <p:spPr>
          <a:xfrm>
            <a:off x="5148983" y="1556792"/>
            <a:ext cx="2301027" cy="2448272"/>
          </a:xfrm>
          <a:prstGeom prst="rect">
            <a:avLst/>
          </a:prstGeom>
        </p:spPr>
      </p:pic>
      <p:sp>
        <p:nvSpPr>
          <p:cNvPr id="2" name="Titre 1"/>
          <p:cNvSpPr>
            <a:spLocks noGrp="1"/>
          </p:cNvSpPr>
          <p:nvPr>
            <p:ph type="title"/>
          </p:nvPr>
        </p:nvSpPr>
        <p:spPr>
          <a:xfrm>
            <a:off x="395536" y="106752"/>
            <a:ext cx="8229600" cy="720080"/>
          </a:xfrm>
        </p:spPr>
        <p:txBody>
          <a:bodyPr>
            <a:normAutofit/>
          </a:bodyPr>
          <a:lstStyle/>
          <a:p>
            <a:pPr algn="l"/>
            <a:r>
              <a:rPr lang="fr-FR" sz="2800" b="1" dirty="0" smtClean="0">
                <a:ln>
                  <a:solidFill>
                    <a:schemeClr val="tx1"/>
                  </a:solidFill>
                </a:ln>
                <a:solidFill>
                  <a:srgbClr val="FFC000"/>
                </a:solidFill>
                <a:latin typeface="Calibri" pitchFamily="34" charset="0"/>
              </a:rPr>
              <a:t>Témoignages</a:t>
            </a:r>
            <a:r>
              <a:rPr lang="fr-FR" sz="2800" b="1" dirty="0" smtClean="0">
                <a:solidFill>
                  <a:srgbClr val="FFC000"/>
                </a:solidFill>
                <a:effectLst>
                  <a:outerShdw blurRad="38100" dist="38100" dir="2700000" algn="tl">
                    <a:srgbClr val="000000">
                      <a:alpha val="43137"/>
                    </a:srgbClr>
                  </a:outerShdw>
                </a:effectLst>
                <a:latin typeface="Calibri" pitchFamily="34" charset="0"/>
              </a:rPr>
              <a:t> </a:t>
            </a:r>
            <a:endParaRPr lang="fr-FR" sz="2800" b="1" dirty="0">
              <a:solidFill>
                <a:srgbClr val="FFC000"/>
              </a:solidFill>
              <a:effectLst>
                <a:outerShdw blurRad="38100" dist="38100" dir="2700000" algn="tl">
                  <a:srgbClr val="000000">
                    <a:alpha val="43137"/>
                  </a:srgbClr>
                </a:outerShdw>
              </a:effectLst>
              <a:latin typeface="Calibri" pitchFamily="34" charset="0"/>
            </a:endParaRPr>
          </a:p>
        </p:txBody>
      </p:sp>
      <p:sp>
        <p:nvSpPr>
          <p:cNvPr id="3" name="Espace réservé du contenu 2"/>
          <p:cNvSpPr>
            <a:spLocks noGrp="1"/>
          </p:cNvSpPr>
          <p:nvPr>
            <p:ph idx="1"/>
          </p:nvPr>
        </p:nvSpPr>
        <p:spPr>
          <a:xfrm>
            <a:off x="395536" y="692696"/>
            <a:ext cx="8496944" cy="4525963"/>
          </a:xfrm>
        </p:spPr>
        <p:txBody>
          <a:bodyPr>
            <a:normAutofit/>
          </a:bodyPr>
          <a:lstStyle/>
          <a:p>
            <a:pPr>
              <a:buNone/>
            </a:pPr>
            <a:r>
              <a:rPr lang="fr-FR" sz="2800" b="1" dirty="0" smtClean="0">
                <a:ln>
                  <a:solidFill>
                    <a:schemeClr val="tx1"/>
                  </a:solidFill>
                </a:ln>
                <a:solidFill>
                  <a:srgbClr val="FFC000"/>
                </a:solidFill>
              </a:rPr>
              <a:t>« Je travaille dans un hôpital et j’aide les malades. »</a:t>
            </a:r>
          </a:p>
          <a:p>
            <a:pPr>
              <a:buNone/>
            </a:pPr>
            <a:r>
              <a:rPr lang="fr-FR" sz="2800" b="1" dirty="0" smtClean="0">
                <a:ln>
                  <a:solidFill>
                    <a:schemeClr val="tx1"/>
                  </a:solidFill>
                </a:ln>
                <a:solidFill>
                  <a:srgbClr val="FFC000"/>
                </a:solidFill>
              </a:rPr>
              <a:t>«  Durant les confessions j’aide les personnes en fauteuils roulants, je leur parle. »</a:t>
            </a:r>
          </a:p>
          <a:p>
            <a:pPr>
              <a:buNone/>
            </a:pPr>
            <a:endParaRPr lang="fr-FR" sz="2400" dirty="0" smtClean="0">
              <a:solidFill>
                <a:srgbClr val="FFC000"/>
              </a:solidFill>
              <a:effectLst>
                <a:outerShdw blurRad="38100" dist="38100" dir="2700000" algn="tl">
                  <a:srgbClr val="000000">
                    <a:alpha val="43137"/>
                  </a:srgbClr>
                </a:outerShdw>
              </a:effectLst>
            </a:endParaRPr>
          </a:p>
          <a:p>
            <a:pPr>
              <a:buNone/>
            </a:pPr>
            <a:endParaRPr lang="fr-FR" sz="2400" dirty="0" smtClean="0">
              <a:solidFill>
                <a:schemeClr val="accent2">
                  <a:lumMod val="50000"/>
                </a:schemeClr>
              </a:solidFill>
              <a:effectLst>
                <a:outerShdw blurRad="38100" dist="38100" dir="2700000" algn="tl">
                  <a:srgbClr val="000000">
                    <a:alpha val="43137"/>
                  </a:srgbClr>
                </a:outerShdw>
              </a:effectLst>
            </a:endParaRPr>
          </a:p>
          <a:p>
            <a:pPr>
              <a:buNone/>
            </a:pPr>
            <a:endParaRPr lang="fr-FR" sz="2400" dirty="0" smtClean="0">
              <a:solidFill>
                <a:schemeClr val="accent2">
                  <a:lumMod val="50000"/>
                </a:schemeClr>
              </a:solidFill>
              <a:effectLst>
                <a:outerShdw blurRad="38100" dist="38100" dir="2700000" algn="tl">
                  <a:srgbClr val="000000">
                    <a:alpha val="43137"/>
                  </a:srgbClr>
                </a:outerShdw>
              </a:effectLst>
            </a:endParaRPr>
          </a:p>
          <a:p>
            <a:pPr>
              <a:buNone/>
            </a:pPr>
            <a:endParaRPr lang="fr-FR" sz="2800" dirty="0" smtClean="0">
              <a:solidFill>
                <a:schemeClr val="bg1"/>
              </a:solidFill>
              <a:effectLst>
                <a:outerShdw blurRad="38100" dist="38100" dir="2700000" algn="tl">
                  <a:srgbClr val="000000">
                    <a:alpha val="43137"/>
                  </a:srgbClr>
                </a:outerShdw>
              </a:effectLst>
            </a:endParaRPr>
          </a:p>
          <a:p>
            <a:pPr>
              <a:spcBef>
                <a:spcPts val="100"/>
              </a:spcBef>
              <a:buNone/>
            </a:pPr>
            <a:r>
              <a:rPr lang="fr-FR" sz="2800" b="1" dirty="0" smtClean="0">
                <a:ln>
                  <a:solidFill>
                    <a:schemeClr val="tx1"/>
                  </a:solidFill>
                </a:ln>
                <a:solidFill>
                  <a:srgbClr val="FFC000"/>
                </a:solidFill>
              </a:rPr>
              <a:t>« Je baigne les personnes malades dans les piscines, je les accompagne durant cette étape. »</a:t>
            </a:r>
          </a:p>
          <a:p>
            <a:pPr>
              <a:spcBef>
                <a:spcPts val="100"/>
              </a:spcBef>
              <a:buNone/>
            </a:pPr>
            <a:endParaRPr lang="fr-FR" sz="2800" dirty="0" smtClean="0">
              <a:solidFill>
                <a:srgbClr val="C00000"/>
              </a:solidFill>
              <a:effectLst>
                <a:outerShdw blurRad="38100" dist="38100" dir="2700000" algn="tl">
                  <a:srgbClr val="000000">
                    <a:alpha val="43137"/>
                  </a:srgbClr>
                </a:outerShdw>
              </a:effectLst>
            </a:endParaRPr>
          </a:p>
          <a:p>
            <a:pPr>
              <a:spcBef>
                <a:spcPts val="500"/>
              </a:spcBef>
              <a:buNone/>
            </a:pPr>
            <a:endParaRPr lang="fr-FR" dirty="0" smtClean="0">
              <a:solidFill>
                <a:schemeClr val="accent2">
                  <a:lumMod val="50000"/>
                </a:schemeClr>
              </a:solidFill>
            </a:endParaRPr>
          </a:p>
        </p:txBody>
      </p:sp>
      <p:pic>
        <p:nvPicPr>
          <p:cNvPr id="5" name="Image 4" descr="IMG_0614.JPG"/>
          <p:cNvPicPr>
            <a:picLocks noChangeAspect="1"/>
          </p:cNvPicPr>
          <p:nvPr/>
        </p:nvPicPr>
        <p:blipFill>
          <a:blip r:embed="rId3" cstate="print"/>
          <a:srcRect b="19665"/>
          <a:stretch>
            <a:fillRect/>
          </a:stretch>
        </p:blipFill>
        <p:spPr>
          <a:xfrm>
            <a:off x="3059832" y="4869160"/>
            <a:ext cx="3209488" cy="193375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6" end="6"/>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2000" fill="hold"/>
                                        <p:tgtEl>
                                          <p:spTgt spid="4"/>
                                        </p:tgtEl>
                                        <p:attrNameLst>
                                          <p:attrName>ppt_w</p:attrName>
                                        </p:attrNameLst>
                                      </p:cBhvr>
                                      <p:tavLst>
                                        <p:tav tm="0">
                                          <p:val>
                                            <p:fltVal val="0"/>
                                          </p:val>
                                        </p:tav>
                                        <p:tav tm="100000">
                                          <p:val>
                                            <p:strVal val="#ppt_w"/>
                                          </p:val>
                                        </p:tav>
                                      </p:tavLst>
                                    </p:anim>
                                    <p:anim calcmode="lin" valueType="num">
                                      <p:cBhvr>
                                        <p:cTn id="28" dur="2000" fill="hold"/>
                                        <p:tgtEl>
                                          <p:spTgt spid="4"/>
                                        </p:tgtEl>
                                        <p:attrNameLst>
                                          <p:attrName>ppt_h</p:attrName>
                                        </p:attrNameLst>
                                      </p:cBhvr>
                                      <p:tavLst>
                                        <p:tav tm="0">
                                          <p:val>
                                            <p:fltVal val="0"/>
                                          </p:val>
                                        </p:tav>
                                        <p:tav tm="100000">
                                          <p:val>
                                            <p:strVal val="#ppt_h"/>
                                          </p:val>
                                        </p:tav>
                                      </p:tavLst>
                                    </p:anim>
                                    <p:animEffect transition="in" filter="fade">
                                      <p:cBhvr>
                                        <p:cTn id="29" dur="2000"/>
                                        <p:tgtEl>
                                          <p:spTgt spid="4"/>
                                        </p:tgtEl>
                                      </p:cBhvr>
                                    </p:animEffect>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fltVal val="0"/>
                                          </p:val>
                                        </p:tav>
                                        <p:tav tm="100000">
                                          <p:val>
                                            <p:strVal val="#ppt_w"/>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Effect transition="in" filter="fad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CC"/>
            </a:gs>
            <a:gs pos="39999">
              <a:srgbClr val="85C2FF"/>
            </a:gs>
            <a:gs pos="70000">
              <a:srgbClr val="C4D6EB"/>
            </a:gs>
            <a:gs pos="80000">
              <a:srgbClr val="FFEBFA"/>
            </a:gs>
          </a:gsLst>
          <a:lin ang="2700000" scaled="1"/>
          <a:tileRect/>
        </a:gradFill>
        <a:effectLst/>
      </p:bgPr>
    </p:bg>
    <p:spTree>
      <p:nvGrpSpPr>
        <p:cNvPr id="1" name=""/>
        <p:cNvGrpSpPr/>
        <p:nvPr/>
      </p:nvGrpSpPr>
      <p:grpSpPr>
        <a:xfrm>
          <a:off x="0" y="0"/>
          <a:ext cx="0" cy="0"/>
          <a:chOff x="0" y="0"/>
          <a:chExt cx="0" cy="0"/>
        </a:xfrm>
      </p:grpSpPr>
      <p:sp>
        <p:nvSpPr>
          <p:cNvPr id="5" name="ZoneTexte 4"/>
          <p:cNvSpPr txBox="1"/>
          <p:nvPr/>
        </p:nvSpPr>
        <p:spPr>
          <a:xfrm>
            <a:off x="467544" y="836712"/>
            <a:ext cx="8136904" cy="5078313"/>
          </a:xfrm>
          <a:prstGeom prst="rect">
            <a:avLst/>
          </a:prstGeom>
          <a:noFill/>
        </p:spPr>
        <p:txBody>
          <a:bodyPr wrap="square" rtlCol="0">
            <a:spAutoFit/>
          </a:bodyPr>
          <a:lstStyle/>
          <a:p>
            <a:r>
              <a:rPr lang="fr-FR" dirty="0" smtClean="0">
                <a:solidFill>
                  <a:schemeClr val="accent2">
                    <a:lumMod val="50000"/>
                  </a:schemeClr>
                </a:solidFill>
                <a:effectLst>
                  <a:outerShdw blurRad="38100" dist="38100" dir="2700000" algn="tl">
                    <a:srgbClr val="000000">
                      <a:alpha val="43137"/>
                    </a:srgbClr>
                  </a:outerShdw>
                </a:effectLst>
              </a:rPr>
              <a:t> </a:t>
            </a:r>
            <a:r>
              <a:rPr lang="fr-FR" sz="3600" b="1" dirty="0" smtClean="0">
                <a:ln>
                  <a:solidFill>
                    <a:schemeClr val="tx1"/>
                  </a:solidFill>
                </a:ln>
                <a:solidFill>
                  <a:srgbClr val="FFC000"/>
                </a:solidFill>
              </a:rPr>
              <a:t>« J’ai 91 ans, je suis très croyante et j’accompagne tous les ans une amie (92 ans) à Lourdes depuis 10 ans car elle a une grave maladie. C’est une miraculée, c’est Marie qui l’a sauvée »</a:t>
            </a:r>
          </a:p>
          <a:p>
            <a:endParaRPr lang="fr-FR" sz="3600" b="1" dirty="0" smtClean="0">
              <a:ln>
                <a:solidFill>
                  <a:schemeClr val="tx1"/>
                </a:solidFill>
              </a:ln>
              <a:solidFill>
                <a:srgbClr val="FFC000"/>
              </a:solidFill>
            </a:endParaRPr>
          </a:p>
          <a:p>
            <a:r>
              <a:rPr lang="fr-FR" sz="3600" b="1" dirty="0" smtClean="0">
                <a:ln>
                  <a:solidFill>
                    <a:schemeClr val="tx1"/>
                  </a:solidFill>
                </a:ln>
                <a:solidFill>
                  <a:srgbClr val="FFC000"/>
                </a:solidFill>
              </a:rPr>
              <a:t>« J’ai accueilli une amie d’amie dans mon petit appartement. Je rends service dès que je le peux. »</a:t>
            </a:r>
            <a:endParaRPr lang="fr-FR" sz="3600" b="1" dirty="0">
              <a:ln>
                <a:solidFill>
                  <a:schemeClr val="tx1"/>
                </a:solidFill>
              </a:ln>
              <a:solidFill>
                <a:srgbClr val="FFC000"/>
              </a:solidFill>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ZoneTexte 3"/>
          <p:cNvSpPr txBox="1"/>
          <p:nvPr/>
        </p:nvSpPr>
        <p:spPr>
          <a:xfrm>
            <a:off x="395536" y="692696"/>
            <a:ext cx="8136904" cy="5262979"/>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sz="4800" b="1" u="sng" dirty="0" smtClean="0">
                <a:solidFill>
                  <a:srgbClr val="00E637"/>
                </a:solidFill>
              </a:rPr>
              <a:t>Voyez-vous dans le sanctuaire des personnes qui rendent service ?</a:t>
            </a:r>
          </a:p>
          <a:p>
            <a:endParaRPr lang="fr-FR" sz="4800" b="1" u="sng" dirty="0" smtClean="0">
              <a:solidFill>
                <a:srgbClr val="00E637"/>
              </a:solidFill>
            </a:endParaRPr>
          </a:p>
          <a:p>
            <a:endParaRPr lang="fr-FR" sz="4800" b="1" u="sng" dirty="0" smtClean="0">
              <a:solidFill>
                <a:srgbClr val="00E637"/>
              </a:solidFill>
            </a:endParaRPr>
          </a:p>
          <a:p>
            <a:r>
              <a:rPr lang="fr-FR" sz="4800" b="1" u="sng" dirty="0" smtClean="0">
                <a:solidFill>
                  <a:srgbClr val="00E637"/>
                </a:solidFill>
              </a:rPr>
              <a:t>Quels services vous touchent le plus ?</a:t>
            </a:r>
            <a:endParaRPr lang="fr-FR" sz="4800" b="1" u="sng" dirty="0">
              <a:solidFill>
                <a:srgbClr val="00E63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MG_0592.JPG"/>
          <p:cNvPicPr>
            <a:picLocks noChangeAspect="1"/>
          </p:cNvPicPr>
          <p:nvPr/>
        </p:nvPicPr>
        <p:blipFill>
          <a:blip r:embed="rId2" cstate="print"/>
          <a:stretch>
            <a:fillRect/>
          </a:stretch>
        </p:blipFill>
        <p:spPr>
          <a:xfrm>
            <a:off x="0" y="0"/>
            <a:ext cx="9144000" cy="6858000"/>
          </a:xfrm>
          <a:prstGeom prst="rect">
            <a:avLst/>
          </a:prstGeom>
        </p:spPr>
      </p:pic>
      <p:sp>
        <p:nvSpPr>
          <p:cNvPr id="4" name="ZoneTexte 3"/>
          <p:cNvSpPr txBox="1"/>
          <p:nvPr/>
        </p:nvSpPr>
        <p:spPr>
          <a:xfrm>
            <a:off x="571472" y="642918"/>
            <a:ext cx="8215370" cy="5447645"/>
          </a:xfrm>
          <a:prstGeom prst="rect">
            <a:avLst/>
          </a:prstGeom>
          <a:noFill/>
        </p:spPr>
        <p:txBody>
          <a:bodyPr wrap="square" rtlCol="0">
            <a:spAutoFit/>
          </a:bodyPr>
          <a:lstStyle/>
          <a:p>
            <a:r>
              <a:rPr lang="fr-FR" sz="4000" b="1" u="sng" dirty="0" smtClean="0">
                <a:solidFill>
                  <a:srgbClr val="C00000"/>
                </a:solidFill>
              </a:rPr>
              <a:t>Les réponses</a:t>
            </a:r>
          </a:p>
          <a:p>
            <a:endParaRPr lang="fr-FR" sz="2800" dirty="0" smtClean="0"/>
          </a:p>
          <a:p>
            <a:pPr marL="457200" indent="-457200">
              <a:buAutoNum type="arabicPeriod"/>
            </a:pPr>
            <a:r>
              <a:rPr lang="fr-FR" sz="2800" b="1" dirty="0" smtClean="0">
                <a:ln>
                  <a:solidFill>
                    <a:schemeClr val="tx1"/>
                  </a:solidFill>
                </a:ln>
                <a:solidFill>
                  <a:schemeClr val="bg1"/>
                </a:solidFill>
              </a:rPr>
              <a:t>Oui, il y a des hospitaliers qui aident les personnes handicapées, des bénévoles.</a:t>
            </a:r>
          </a:p>
          <a:p>
            <a:pPr marL="457200" indent="-457200"/>
            <a:endParaRPr lang="fr-FR" sz="2800" b="1" dirty="0" smtClean="0">
              <a:ln>
                <a:solidFill>
                  <a:schemeClr val="tx1"/>
                </a:solidFill>
              </a:ln>
              <a:solidFill>
                <a:schemeClr val="bg1"/>
              </a:solidFill>
            </a:endParaRPr>
          </a:p>
          <a:p>
            <a:pPr marL="457200" indent="-457200"/>
            <a:r>
              <a:rPr lang="fr-FR" sz="2800" b="1" dirty="0" smtClean="0">
                <a:ln>
                  <a:solidFill>
                    <a:schemeClr val="tx1"/>
                  </a:solidFill>
                </a:ln>
                <a:solidFill>
                  <a:schemeClr val="bg1"/>
                </a:solidFill>
              </a:rPr>
              <a:t>2.  Oui, moi-même, je suis infirmière. Je suis retraitée et j’aide quand même les gens en allant les soigner chez eux. Je le fais parce que ça me fait plaisir.</a:t>
            </a:r>
          </a:p>
          <a:p>
            <a:pPr marL="457200" indent="-457200"/>
            <a:endParaRPr lang="fr-FR" sz="2800" b="1" dirty="0" smtClean="0">
              <a:ln>
                <a:solidFill>
                  <a:schemeClr val="tx1"/>
                </a:solidFill>
              </a:ln>
              <a:solidFill>
                <a:schemeClr val="bg1"/>
              </a:solidFill>
            </a:endParaRPr>
          </a:p>
          <a:p>
            <a:pPr marL="457200" indent="-457200"/>
            <a:r>
              <a:rPr lang="fr-FR" sz="2800" b="1" dirty="0" smtClean="0">
                <a:ln>
                  <a:solidFill>
                    <a:schemeClr val="tx1"/>
                  </a:solidFill>
                </a:ln>
                <a:solidFill>
                  <a:schemeClr val="bg1"/>
                </a:solidFill>
              </a:rPr>
              <a:t>3.  Je trouve très touchant les personnes qui aident les personnes handicapées à se baigner dans la piscine.  </a:t>
            </a:r>
            <a:endParaRPr lang="fr-FR" sz="2800" b="1" dirty="0">
              <a:ln>
                <a:solidFill>
                  <a:schemeClr val="tx1"/>
                </a:solidFill>
              </a:ln>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10" dur="2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22" dur="2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34" dur="2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66FF"/>
            </a:gs>
            <a:gs pos="39999">
              <a:srgbClr val="85C2FF"/>
            </a:gs>
            <a:gs pos="70000">
              <a:srgbClr val="C4D6EB"/>
            </a:gs>
            <a:gs pos="80000">
              <a:srgbClr val="FFEBFA"/>
            </a:gs>
          </a:gsLst>
          <a:lin ang="27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126484" y="260648"/>
            <a:ext cx="1035412" cy="923330"/>
          </a:xfrm>
          <a:prstGeom prst="rect">
            <a:avLst/>
          </a:prstGeom>
          <a:noFill/>
        </p:spPr>
        <p:txBody>
          <a:bodyPr wrap="none" lIns="91440" tIns="45720" rIns="91440" bIns="45720">
            <a:spAutoFit/>
          </a:bodyPr>
          <a:lstStyle/>
          <a:p>
            <a:pPr algn="ctr"/>
            <a:r>
              <a:rPr lang="fr-FR" sz="5400" b="1" cap="none" spc="0" dirty="0" smtClean="0">
                <a:ln w="10541" cmpd="sng">
                  <a:solidFill>
                    <a:schemeClr val="accent1">
                      <a:shade val="88000"/>
                      <a:satMod val="110000"/>
                    </a:schemeClr>
                  </a:solidFill>
                  <a:prstDash val="solid"/>
                </a:ln>
                <a:solidFill>
                  <a:srgbClr val="FFC000"/>
                </a:solidFill>
                <a:effectLst/>
              </a:rPr>
              <a:t>Foi</a:t>
            </a:r>
          </a:p>
        </p:txBody>
      </p:sp>
      <p:pic>
        <p:nvPicPr>
          <p:cNvPr id="6" name="Image 5" descr="DSC02724.JPG"/>
          <p:cNvPicPr>
            <a:picLocks noChangeAspect="1"/>
          </p:cNvPicPr>
          <p:nvPr/>
        </p:nvPicPr>
        <p:blipFill>
          <a:blip r:embed="rId2" cstate="print"/>
          <a:stretch>
            <a:fillRect/>
          </a:stretch>
        </p:blipFill>
        <p:spPr>
          <a:xfrm>
            <a:off x="4311778" y="322434"/>
            <a:ext cx="4677984" cy="6237312"/>
          </a:xfrm>
          <a:prstGeom prst="rect">
            <a:avLst/>
          </a:prstGeom>
        </p:spPr>
      </p:pic>
      <p:sp>
        <p:nvSpPr>
          <p:cNvPr id="7" name="Espace réservé du contenu 6"/>
          <p:cNvSpPr>
            <a:spLocks noGrp="1"/>
          </p:cNvSpPr>
          <p:nvPr>
            <p:ph idx="1"/>
          </p:nvPr>
        </p:nvSpPr>
        <p:spPr>
          <a:xfrm>
            <a:off x="179512" y="1484784"/>
            <a:ext cx="8229600" cy="4709160"/>
          </a:xfrm>
        </p:spPr>
        <p:txBody>
          <a:bodyPr/>
          <a:lstStyle/>
          <a:p>
            <a:pPr marL="360000">
              <a:spcBef>
                <a:spcPts val="100"/>
              </a:spcBef>
              <a:buNone/>
            </a:pPr>
            <a:r>
              <a:rPr lang="fr-FR" b="1" dirty="0" smtClean="0">
                <a:solidFill>
                  <a:srgbClr val="FFC000"/>
                </a:solidFill>
              </a:rPr>
              <a:t>Nous aide à trouver</a:t>
            </a:r>
          </a:p>
          <a:p>
            <a:pPr marL="360000">
              <a:spcBef>
                <a:spcPts val="100"/>
              </a:spcBef>
              <a:buNone/>
            </a:pPr>
            <a:r>
              <a:rPr lang="fr-FR" b="1" dirty="0" smtClean="0">
                <a:solidFill>
                  <a:srgbClr val="FFC000"/>
                </a:solidFill>
              </a:rPr>
              <a:t> notre voie</a:t>
            </a:r>
            <a:endParaRPr lang="fr-FR" b="1" dirty="0">
              <a:solidFill>
                <a:srgbClr val="FFC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SC02729.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611560" y="5589240"/>
            <a:ext cx="8229600" cy="604664"/>
          </a:xfrm>
        </p:spPr>
        <p:txBody>
          <a:bodyPr>
            <a:normAutofit lnSpcReduction="10000"/>
          </a:bodyPr>
          <a:lstStyle/>
          <a:p>
            <a:pPr algn="ctr">
              <a:buNone/>
            </a:pPr>
            <a:r>
              <a:rPr lang="fr-FR" sz="3600" b="1" dirty="0" smtClean="0">
                <a:solidFill>
                  <a:srgbClr val="FFC000"/>
                </a:solidFill>
              </a:rPr>
              <a:t>Éclaire</a:t>
            </a:r>
            <a:r>
              <a:rPr lang="fr-FR" sz="3200" b="1" dirty="0" smtClean="0">
                <a:solidFill>
                  <a:srgbClr val="FFC000"/>
                </a:solidFill>
              </a:rPr>
              <a:t> </a:t>
            </a:r>
            <a:r>
              <a:rPr lang="fr-FR" sz="3600" b="1" dirty="0" smtClean="0">
                <a:solidFill>
                  <a:srgbClr val="FFC000"/>
                </a:solidFill>
              </a:rPr>
              <a:t>notre chemin</a:t>
            </a:r>
            <a:endParaRPr lang="fr-FR" dirty="0">
              <a:solidFill>
                <a:srgbClr val="FF0000"/>
              </a:solidFill>
            </a:endParaRPr>
          </a:p>
        </p:txBody>
      </p:sp>
      <p:sp>
        <p:nvSpPr>
          <p:cNvPr id="4" name="Rectangle 3"/>
          <p:cNvSpPr/>
          <p:nvPr/>
        </p:nvSpPr>
        <p:spPr>
          <a:xfrm>
            <a:off x="2891938" y="404664"/>
            <a:ext cx="3429145" cy="1107996"/>
          </a:xfrm>
          <a:prstGeom prst="rect">
            <a:avLst/>
          </a:prstGeom>
          <a:noFill/>
        </p:spPr>
        <p:txBody>
          <a:bodyPr wrap="none" lIns="91440" tIns="45720" rIns="91440" bIns="45720">
            <a:spAutoFit/>
          </a:bodyPr>
          <a:lstStyle/>
          <a:p>
            <a:pPr algn="ctr"/>
            <a:r>
              <a:rPr lang="fr-FR" sz="6600" b="1" cap="none" spc="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Lumière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mph" presetSubtype="0" fill="hold" grpId="0" nodeType="clickEffect">
                                  <p:stCondLst>
                                    <p:cond delay="0"/>
                                  </p:stCondLst>
                                  <p:childTnLst>
                                    <p:anim calcmode="discrete" valueType="str">
                                      <p:cBhvr override="childStyle">
                                        <p:cTn id="13" dur="5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66FF"/>
            </a:gs>
            <a:gs pos="39999">
              <a:srgbClr val="85C2FF"/>
            </a:gs>
            <a:gs pos="70000">
              <a:srgbClr val="C4D6EB"/>
            </a:gs>
            <a:gs pos="8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53336"/>
            <a:ext cx="8229600" cy="604664"/>
          </a:xfrm>
        </p:spPr>
        <p:txBody>
          <a:bodyPr/>
          <a:lstStyle/>
          <a:p>
            <a:pPr algn="ctr">
              <a:buNone/>
            </a:pPr>
            <a:r>
              <a:rPr lang="fr-FR" b="1" dirty="0" smtClean="0">
                <a:solidFill>
                  <a:srgbClr val="FF0000"/>
                </a:solidFill>
              </a:rPr>
              <a:t>Alimente la vie de tous les jours</a:t>
            </a:r>
            <a:endParaRPr lang="fr-FR" b="1" dirty="0"/>
          </a:p>
        </p:txBody>
      </p:sp>
      <p:sp>
        <p:nvSpPr>
          <p:cNvPr id="5" name="Rectangle 4"/>
          <p:cNvSpPr/>
          <p:nvPr/>
        </p:nvSpPr>
        <p:spPr>
          <a:xfrm>
            <a:off x="179512" y="260648"/>
            <a:ext cx="252158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dirty="0"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Source</a:t>
            </a:r>
            <a:endParaRPr lang="fr-FR" sz="5400" b="1" cap="all" spc="0" dirty="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Image 5" descr="DSC02737.JPG"/>
          <p:cNvPicPr>
            <a:picLocks noChangeAspect="1"/>
          </p:cNvPicPr>
          <p:nvPr/>
        </p:nvPicPr>
        <p:blipFill>
          <a:blip r:embed="rId2" cstate="print"/>
          <a:stretch>
            <a:fillRect/>
          </a:stretch>
        </p:blipFill>
        <p:spPr>
          <a:xfrm>
            <a:off x="2843808" y="476672"/>
            <a:ext cx="4227934" cy="563724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14" name="Espace réservé du contenu 13" descr="IMG_0404.JPG"/>
          <p:cNvPicPr>
            <a:picLocks noGrp="1" noChangeAspect="1"/>
          </p:cNvPicPr>
          <p:nvPr>
            <p:ph idx="1"/>
          </p:nvPr>
        </p:nvPicPr>
        <p:blipFill>
          <a:blip r:embed="rId3" cstate="print"/>
          <a:stretch>
            <a:fillRect/>
          </a:stretch>
        </p:blipFill>
        <p:spPr>
          <a:xfrm flipH="1" flipV="1">
            <a:off x="411163" y="6131917"/>
            <a:ext cx="46037" cy="34528"/>
          </a:xfrm>
        </p:spPr>
      </p:pic>
      <p:sp>
        <p:nvSpPr>
          <p:cNvPr id="13" name="Titre 12"/>
          <p:cNvSpPr>
            <a:spLocks noGrp="1"/>
          </p:cNvSpPr>
          <p:nvPr>
            <p:ph type="title"/>
          </p:nvPr>
        </p:nvSpPr>
        <p:spPr>
          <a:xfrm>
            <a:off x="5076056" y="4581128"/>
            <a:ext cx="3816424" cy="1296144"/>
          </a:xfrm>
        </p:spPr>
        <p:txBody>
          <a:bodyPr>
            <a:normAutofit fontScale="90000"/>
          </a:bodyPr>
          <a:lstStyle/>
          <a:p>
            <a:pPr algn="l"/>
            <a:r>
              <a:rPr lang="fr-FR" sz="3200" b="1" dirty="0" smtClean="0">
                <a:solidFill>
                  <a:srgbClr val="FFFF00"/>
                </a:solidFill>
              </a:rPr>
              <a:t>Notre temps de service  à la Cité St Pierre</a:t>
            </a:r>
            <a:endParaRPr lang="fr-FR" sz="3200" b="1" dirty="0">
              <a:solidFill>
                <a:srgbClr val="FFFF00"/>
              </a:solidFill>
            </a:endParaRPr>
          </a:p>
        </p:txBody>
      </p:sp>
      <p:grpSp>
        <p:nvGrpSpPr>
          <p:cNvPr id="6" name="Groupe 5"/>
          <p:cNvGrpSpPr/>
          <p:nvPr/>
        </p:nvGrpSpPr>
        <p:grpSpPr>
          <a:xfrm>
            <a:off x="0" y="188640"/>
            <a:ext cx="8892480" cy="6584712"/>
            <a:chOff x="0" y="188640"/>
            <a:chExt cx="8892480" cy="6584712"/>
          </a:xfrm>
        </p:grpSpPr>
        <p:pic>
          <p:nvPicPr>
            <p:cNvPr id="18" name="Image 17" descr="IMG_0395.JPG"/>
            <p:cNvPicPr>
              <a:picLocks noChangeAspect="1"/>
            </p:cNvPicPr>
            <p:nvPr/>
          </p:nvPicPr>
          <p:blipFill>
            <a:blip r:embed="rId4" cstate="print"/>
            <a:srcRect l="8263" t="19550" b="14301"/>
            <a:stretch>
              <a:fillRect/>
            </a:stretch>
          </p:blipFill>
          <p:spPr>
            <a:xfrm>
              <a:off x="1403648" y="188640"/>
              <a:ext cx="7488832" cy="4050000"/>
            </a:xfrm>
            <a:prstGeom prst="rect">
              <a:avLst/>
            </a:prstGeom>
          </p:spPr>
        </p:pic>
        <p:pic>
          <p:nvPicPr>
            <p:cNvPr id="16" name="Image 15" descr="IMG_0404.JPG"/>
            <p:cNvPicPr>
              <a:picLocks noChangeAspect="1"/>
            </p:cNvPicPr>
            <p:nvPr/>
          </p:nvPicPr>
          <p:blipFill>
            <a:blip r:embed="rId5" cstate="print"/>
            <a:stretch>
              <a:fillRect/>
            </a:stretch>
          </p:blipFill>
          <p:spPr>
            <a:xfrm>
              <a:off x="0" y="2966310"/>
              <a:ext cx="5076056" cy="3807042"/>
            </a:xfrm>
            <a:prstGeom prst="rect">
              <a:avLst/>
            </a:prstGeom>
          </p:spPr>
        </p:pic>
      </p:grpSp>
    </p:spTree>
  </p:cSld>
  <p:clrMapOvr>
    <a:masterClrMapping/>
  </p:clrMapOvr>
  <p:transition spd="med">
    <p:fade thruBlk="1"/>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7000">
              <a:schemeClr val="bg1">
                <a:lumMod val="75000"/>
              </a:schemeClr>
            </a:gs>
            <a:gs pos="39999">
              <a:srgbClr val="85C2FF"/>
            </a:gs>
            <a:gs pos="70000">
              <a:srgbClr val="C4D6EB"/>
            </a:gs>
            <a:gs pos="80000">
              <a:srgbClr val="FFEBFA"/>
            </a:gs>
          </a:gsLst>
          <a:path path="circle">
            <a:fillToRect l="100000" t="100000"/>
          </a:path>
        </a:gradFill>
        <a:effectLst/>
      </p:bgPr>
    </p:bg>
    <p:spTree>
      <p:nvGrpSpPr>
        <p:cNvPr id="1" name=""/>
        <p:cNvGrpSpPr/>
        <p:nvPr/>
      </p:nvGrpSpPr>
      <p:grpSpPr>
        <a:xfrm>
          <a:off x="0" y="0"/>
          <a:ext cx="0" cy="0"/>
          <a:chOff x="0" y="0"/>
          <a:chExt cx="0" cy="0"/>
        </a:xfrm>
      </p:grpSpPr>
      <p:pic>
        <p:nvPicPr>
          <p:cNvPr id="5" name="Image 4" descr="DSC02778.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230832" y="2276872"/>
            <a:ext cx="8229600" cy="1324744"/>
          </a:xfrm>
        </p:spPr>
        <p:txBody>
          <a:bodyPr/>
          <a:lstStyle/>
          <a:p>
            <a:pPr marL="0" indent="0">
              <a:spcBef>
                <a:spcPts val="100"/>
              </a:spcBef>
              <a:buNone/>
            </a:pPr>
            <a:r>
              <a:rPr lang="fr-FR" b="1" dirty="0" smtClean="0">
                <a:ln>
                  <a:solidFill>
                    <a:schemeClr val="tx1"/>
                  </a:solidFill>
                </a:ln>
                <a:solidFill>
                  <a:schemeClr val="bg1"/>
                </a:solidFill>
              </a:rPr>
              <a:t>Permet de prier et de voir la source </a:t>
            </a:r>
          </a:p>
          <a:p>
            <a:pPr marL="0" indent="0">
              <a:spcBef>
                <a:spcPts val="100"/>
              </a:spcBef>
              <a:buNone/>
            </a:pPr>
            <a:r>
              <a:rPr lang="fr-FR" b="1" dirty="0" smtClean="0">
                <a:ln>
                  <a:solidFill>
                    <a:schemeClr val="tx1"/>
                  </a:solidFill>
                </a:ln>
                <a:solidFill>
                  <a:schemeClr val="bg1"/>
                </a:solidFill>
              </a:rPr>
              <a:t>où Marie est apparue</a:t>
            </a:r>
            <a:endParaRPr lang="fr-FR" b="1" dirty="0">
              <a:ln>
                <a:solidFill>
                  <a:schemeClr val="tx1"/>
                </a:solidFill>
              </a:ln>
              <a:solidFill>
                <a:schemeClr val="bg1"/>
              </a:solidFill>
            </a:endParaRPr>
          </a:p>
        </p:txBody>
      </p:sp>
      <p:sp>
        <p:nvSpPr>
          <p:cNvPr id="4" name="Rectangle 3"/>
          <p:cNvSpPr/>
          <p:nvPr/>
        </p:nvSpPr>
        <p:spPr>
          <a:xfrm>
            <a:off x="251520" y="548680"/>
            <a:ext cx="6502293" cy="830997"/>
          </a:xfrm>
          <a:prstGeom prst="rect">
            <a:avLst/>
          </a:prstGeom>
          <a:noFill/>
        </p:spPr>
        <p:txBody>
          <a:bodyPr wrap="none" lIns="91440" tIns="45720" rIns="91440" bIns="45720">
            <a:spAutoFit/>
          </a:bodyPr>
          <a:lstStyle/>
          <a:p>
            <a:pPr algn="ctr"/>
            <a:r>
              <a:rPr lang="fr-FR" sz="4800" b="1" cap="none" spc="0" dirty="0" smtClean="0">
                <a:ln w="1905"/>
                <a:solidFill>
                  <a:schemeClr val="bg1"/>
                </a:solidFill>
                <a:effectLst>
                  <a:innerShdw blurRad="69850" dist="43180" dir="5400000">
                    <a:srgbClr val="000000">
                      <a:alpha val="65000"/>
                    </a:srgbClr>
                  </a:innerShdw>
                </a:effectLst>
              </a:rPr>
              <a:t>La </a:t>
            </a:r>
            <a:r>
              <a:rPr lang="fr-FR" sz="4800" b="1" dirty="0" smtClean="0">
                <a:ln w="1905"/>
                <a:solidFill>
                  <a:schemeClr val="bg1"/>
                </a:solidFill>
                <a:effectLst>
                  <a:innerShdw blurRad="69850" dist="43180" dir="5400000">
                    <a:srgbClr val="000000">
                      <a:alpha val="65000"/>
                    </a:srgbClr>
                  </a:innerShdw>
                </a:effectLst>
              </a:rPr>
              <a:t>G</a:t>
            </a:r>
            <a:r>
              <a:rPr lang="fr-FR" sz="4800" b="1" cap="none" spc="0" dirty="0" smtClean="0">
                <a:ln w="1905"/>
                <a:solidFill>
                  <a:schemeClr val="bg1"/>
                </a:solidFill>
                <a:effectLst>
                  <a:innerShdw blurRad="69850" dist="43180" dir="5400000">
                    <a:srgbClr val="000000">
                      <a:alpha val="65000"/>
                    </a:srgbClr>
                  </a:innerShdw>
                </a:effectLst>
              </a:rPr>
              <a:t>rotte de </a:t>
            </a:r>
            <a:r>
              <a:rPr lang="fr-FR" sz="4800" b="1" cap="none" spc="0" dirty="0" err="1" smtClean="0">
                <a:ln w="1905"/>
                <a:solidFill>
                  <a:schemeClr val="bg1"/>
                </a:solidFill>
                <a:effectLst>
                  <a:innerShdw blurRad="69850" dist="43180" dir="5400000">
                    <a:srgbClr val="000000">
                      <a:alpha val="65000"/>
                    </a:srgbClr>
                  </a:innerShdw>
                </a:effectLst>
              </a:rPr>
              <a:t>Massabielle</a:t>
            </a:r>
            <a:endParaRPr lang="fr-FR" sz="4800" b="1" cap="none" spc="0" dirty="0">
              <a:ln w="1905"/>
              <a:solidFill>
                <a:schemeClr val="bg1"/>
              </a:solidFill>
              <a:effectLst>
                <a:innerShdw blurRad="69850" dist="43180" dir="5400000">
                  <a:srgbClr val="000000">
                    <a:alpha val="65000"/>
                  </a:srgbClr>
                </a:inn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MG_0600.JPG"/>
          <p:cNvPicPr>
            <a:picLocks noChangeAspect="1"/>
          </p:cNvPicPr>
          <p:nvPr/>
        </p:nvPicPr>
        <p:blipFill>
          <a:blip r:embed="rId2" cstate="print"/>
          <a:stretch>
            <a:fillRect/>
          </a:stretch>
        </p:blipFill>
        <p:spPr>
          <a:xfrm>
            <a:off x="0" y="0"/>
            <a:ext cx="9144000" cy="6858000"/>
          </a:xfrm>
          <a:prstGeom prst="rect">
            <a:avLst/>
          </a:prstGeom>
        </p:spPr>
      </p:pic>
      <p:sp>
        <p:nvSpPr>
          <p:cNvPr id="3" name="Sous-titre 2"/>
          <p:cNvSpPr>
            <a:spLocks noGrp="1"/>
          </p:cNvSpPr>
          <p:nvPr>
            <p:ph type="subTitle" idx="1"/>
          </p:nvPr>
        </p:nvSpPr>
        <p:spPr>
          <a:xfrm>
            <a:off x="1115616" y="5877272"/>
            <a:ext cx="6400800" cy="720080"/>
          </a:xfrm>
        </p:spPr>
        <p:txBody>
          <a:bodyPr/>
          <a:lstStyle/>
          <a:p>
            <a:pPr algn="l"/>
            <a:r>
              <a:rPr lang="fr-FR" b="1" dirty="0" smtClean="0">
                <a:solidFill>
                  <a:schemeClr val="bg1"/>
                </a:solidFill>
              </a:rPr>
              <a:t>Voyagent pour prouver leur foi</a:t>
            </a:r>
          </a:p>
        </p:txBody>
      </p:sp>
      <p:sp>
        <p:nvSpPr>
          <p:cNvPr id="4" name="Rectangle 3"/>
          <p:cNvSpPr/>
          <p:nvPr/>
        </p:nvSpPr>
        <p:spPr>
          <a:xfrm>
            <a:off x="3347864" y="188640"/>
            <a:ext cx="2472215" cy="923330"/>
          </a:xfrm>
          <a:prstGeom prst="rect">
            <a:avLst/>
          </a:prstGeom>
          <a:noFill/>
        </p:spPr>
        <p:txBody>
          <a:bodyPr wrap="none" lIns="91440" tIns="45720" rIns="91440" bIns="45720">
            <a:spAutoFit/>
          </a:bodyPr>
          <a:lstStyle/>
          <a:p>
            <a:pPr algn="ctr"/>
            <a:r>
              <a:rPr lang="fr-FR"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Pélerins</a:t>
            </a:r>
            <a:endPar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G_0578.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251520" y="5949280"/>
            <a:ext cx="8229600" cy="748680"/>
          </a:xfrm>
        </p:spPr>
        <p:txBody>
          <a:bodyPr/>
          <a:lstStyle/>
          <a:p>
            <a:pPr>
              <a:buNone/>
            </a:pPr>
            <a:r>
              <a:rPr lang="fr-FR" b="1" dirty="0" smtClean="0">
                <a:ln>
                  <a:solidFill>
                    <a:schemeClr val="tx1"/>
                  </a:solidFill>
                </a:ln>
                <a:solidFill>
                  <a:schemeClr val="bg1"/>
                </a:solidFill>
              </a:rPr>
              <a:t>Être ensemble pour oublier nos soucis</a:t>
            </a:r>
            <a:endParaRPr lang="fr-FR" b="1" dirty="0">
              <a:ln>
                <a:solidFill>
                  <a:schemeClr val="tx1"/>
                </a:solidFill>
              </a:ln>
              <a:solidFill>
                <a:schemeClr val="bg1"/>
              </a:solidFill>
            </a:endParaRPr>
          </a:p>
        </p:txBody>
      </p:sp>
      <p:sp>
        <p:nvSpPr>
          <p:cNvPr id="4" name="Rectangle 3"/>
          <p:cNvSpPr/>
          <p:nvPr/>
        </p:nvSpPr>
        <p:spPr>
          <a:xfrm>
            <a:off x="6500313" y="332656"/>
            <a:ext cx="1303562" cy="923330"/>
          </a:xfrm>
          <a:prstGeom prst="rect">
            <a:avLst/>
          </a:prstGeom>
          <a:noFill/>
        </p:spPr>
        <p:txBody>
          <a:bodyPr wrap="none" lIns="91440" tIns="45720" rIns="91440" bIns="45720">
            <a:spAutoFit/>
          </a:bodyPr>
          <a:lstStyle/>
          <a:p>
            <a:pPr algn="ctr"/>
            <a:r>
              <a:rPr lang="fr-FR"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Joie</a:t>
            </a:r>
            <a:endParaRPr lang="fr-FR"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SC02775.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251520" y="5301208"/>
            <a:ext cx="8229600" cy="1180728"/>
          </a:xfrm>
        </p:spPr>
        <p:txBody>
          <a:bodyPr/>
          <a:lstStyle/>
          <a:p>
            <a:pPr>
              <a:buNone/>
            </a:pPr>
            <a:r>
              <a:rPr lang="fr-FR" b="1" dirty="0" smtClean="0">
                <a:ln>
                  <a:solidFill>
                    <a:schemeClr val="tx1"/>
                  </a:solidFill>
                </a:ln>
                <a:solidFill>
                  <a:schemeClr val="bg1"/>
                </a:solidFill>
              </a:rPr>
              <a:t>Pour un monde plus solidaire</a:t>
            </a:r>
          </a:p>
          <a:p>
            <a:pPr>
              <a:buNone/>
            </a:pPr>
            <a:r>
              <a:rPr lang="fr-FR" b="1" dirty="0" smtClean="0">
                <a:ln>
                  <a:solidFill>
                    <a:schemeClr val="tx1"/>
                  </a:solidFill>
                </a:ln>
                <a:solidFill>
                  <a:schemeClr val="bg1"/>
                </a:solidFill>
              </a:rPr>
              <a:t>Osons la rencontre</a:t>
            </a:r>
            <a:endParaRPr lang="fr-FR" b="1" dirty="0">
              <a:ln>
                <a:solidFill>
                  <a:schemeClr val="tx1"/>
                </a:solidFill>
              </a:ln>
              <a:solidFill>
                <a:schemeClr val="bg1"/>
              </a:solidFill>
            </a:endParaRPr>
          </a:p>
        </p:txBody>
      </p:sp>
      <p:sp>
        <p:nvSpPr>
          <p:cNvPr id="4" name="Rectangle 3"/>
          <p:cNvSpPr/>
          <p:nvPr/>
        </p:nvSpPr>
        <p:spPr>
          <a:xfrm>
            <a:off x="323528" y="980728"/>
            <a:ext cx="25916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solidFill>
                    <a:schemeClr val="tx1"/>
                  </a:solidFill>
                </a:ln>
                <a:solidFill>
                  <a:schemeClr val="bg1"/>
                </a:solidFill>
                <a:effectLst>
                  <a:outerShdw blurRad="50800" dist="39000" dir="5460000" algn="tl">
                    <a:srgbClr val="000000">
                      <a:alpha val="38000"/>
                    </a:srgbClr>
                  </a:outerShdw>
                </a:effectLst>
              </a:rPr>
              <a:t>Entraide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000CC"/>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6" name="Image 5" descr="DSC02776.JPG"/>
          <p:cNvPicPr>
            <a:picLocks noChangeAspect="1"/>
          </p:cNvPicPr>
          <p:nvPr/>
        </p:nvPicPr>
        <p:blipFill>
          <a:blip r:embed="rId2" cstate="print"/>
          <a:stretch>
            <a:fillRect/>
          </a:stretch>
        </p:blipFill>
        <p:spPr>
          <a:xfrm>
            <a:off x="2000250" y="96011"/>
            <a:ext cx="5020022" cy="6693362"/>
          </a:xfrm>
          <a:prstGeom prst="rect">
            <a:avLst/>
          </a:prstGeom>
        </p:spPr>
      </p:pic>
      <p:sp>
        <p:nvSpPr>
          <p:cNvPr id="3" name="Espace réservé du contenu 2"/>
          <p:cNvSpPr>
            <a:spLocks noGrp="1"/>
          </p:cNvSpPr>
          <p:nvPr>
            <p:ph idx="1"/>
          </p:nvPr>
        </p:nvSpPr>
        <p:spPr>
          <a:xfrm>
            <a:off x="251520" y="5733256"/>
            <a:ext cx="8229600" cy="676672"/>
          </a:xfrm>
        </p:spPr>
        <p:txBody>
          <a:bodyPr/>
          <a:lstStyle/>
          <a:p>
            <a:pPr algn="ctr">
              <a:buNone/>
            </a:pPr>
            <a:r>
              <a:rPr lang="fr-FR" b="1" dirty="0" smtClean="0">
                <a:ln>
                  <a:solidFill>
                    <a:schemeClr val="tx1"/>
                  </a:solidFill>
                </a:ln>
                <a:solidFill>
                  <a:srgbClr val="FFC000"/>
                </a:solidFill>
              </a:rPr>
              <a:t>Nous rapproche tous les jours de Dieu</a:t>
            </a:r>
            <a:endParaRPr lang="fr-FR" b="1" dirty="0">
              <a:ln>
                <a:solidFill>
                  <a:schemeClr val="tx1"/>
                </a:solidFill>
              </a:ln>
              <a:solidFill>
                <a:srgbClr val="FFC000"/>
              </a:solidFill>
            </a:endParaRPr>
          </a:p>
        </p:txBody>
      </p:sp>
      <p:sp>
        <p:nvSpPr>
          <p:cNvPr id="4" name="Rectangle 3"/>
          <p:cNvSpPr/>
          <p:nvPr/>
        </p:nvSpPr>
        <p:spPr>
          <a:xfrm>
            <a:off x="179512" y="836712"/>
            <a:ext cx="1904944"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5400" b="1" cap="none" spc="0" dirty="0" smtClean="0">
                <a:ln>
                  <a:prstDash val="solid"/>
                </a:ln>
                <a:solidFill>
                  <a:srgbClr val="FFC000"/>
                </a:solidFill>
                <a:effectLst>
                  <a:outerShdw blurRad="88000" dist="50800" dir="5040000" algn="tl">
                    <a:schemeClr val="accent4">
                      <a:tint val="80000"/>
                      <a:satMod val="250000"/>
                      <a:alpha val="45000"/>
                    </a:schemeClr>
                  </a:outerShdw>
                </a:effectLst>
              </a:rPr>
              <a:t>Prière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16632"/>
            <a:ext cx="2736304" cy="4824536"/>
          </a:xfrm>
        </p:spPr>
        <p:txBody>
          <a:bodyPr anchor="t">
            <a:normAutofit fontScale="90000"/>
          </a:bodyPr>
          <a:lstStyle/>
          <a:p>
            <a:pPr algn="l"/>
            <a:r>
              <a:rPr lang="fr-FR" sz="2700" b="1" dirty="0" smtClean="0">
                <a:solidFill>
                  <a:srgbClr val="FFFF00"/>
                </a:solidFill>
              </a:rPr>
              <a:t>Dans le désordre...</a:t>
            </a:r>
            <a:r>
              <a:rPr lang="fr-FR" sz="2400" dirty="0" smtClean="0"/>
              <a:t/>
            </a:r>
            <a:br>
              <a:rPr lang="fr-FR" sz="2400" dirty="0" smtClean="0"/>
            </a:br>
            <a:r>
              <a:rPr lang="fr-FR" sz="3600" dirty="0" smtClean="0">
                <a:solidFill>
                  <a:schemeClr val="bg1"/>
                </a:solidFill>
                <a:latin typeface="AR CENA" pitchFamily="2" charset="0"/>
              </a:rPr>
              <a:t>Eglantine, Kevin, Sarah, Maxence, Pauline, Nicolas, Barbara, Mathieu, Agathe, Anicet, Victoria, Martin, Amélie, Matthias, Roxane, Raphaël, Eloïse.</a:t>
            </a:r>
            <a:endParaRPr lang="fr-FR" sz="2800" dirty="0">
              <a:solidFill>
                <a:schemeClr val="bg1"/>
              </a:solidFill>
              <a:latin typeface="AR CENA" pitchFamily="2" charset="0"/>
            </a:endParaRPr>
          </a:p>
        </p:txBody>
      </p:sp>
      <p:pic>
        <p:nvPicPr>
          <p:cNvPr id="9" name="Image 8" descr="DSC02756.JPG"/>
          <p:cNvPicPr>
            <a:picLocks noChangeAspect="1"/>
          </p:cNvPicPr>
          <p:nvPr/>
        </p:nvPicPr>
        <p:blipFill>
          <a:blip r:embed="rId2" cstate="print"/>
          <a:srcRect l="22821" t="30428" r="17444"/>
          <a:stretch>
            <a:fillRect/>
          </a:stretch>
        </p:blipFill>
        <p:spPr>
          <a:xfrm>
            <a:off x="4211960" y="188640"/>
            <a:ext cx="4752528" cy="4151403"/>
          </a:xfrm>
          <a:prstGeom prst="rect">
            <a:avLst/>
          </a:prstGeom>
        </p:spPr>
      </p:pic>
      <p:pic>
        <p:nvPicPr>
          <p:cNvPr id="8" name="Image 7" descr="IMG_0662.JPG"/>
          <p:cNvPicPr>
            <a:picLocks noChangeAspect="1"/>
          </p:cNvPicPr>
          <p:nvPr/>
        </p:nvPicPr>
        <p:blipFill>
          <a:blip r:embed="rId3" cstate="print"/>
          <a:srcRect l="29430" t="15511" r="32549" b="39940"/>
          <a:stretch>
            <a:fillRect/>
          </a:stretch>
        </p:blipFill>
        <p:spPr>
          <a:xfrm rot="5661484">
            <a:off x="6454825" y="4242973"/>
            <a:ext cx="2570605" cy="2259016"/>
          </a:xfrm>
          <a:prstGeom prst="rect">
            <a:avLst/>
          </a:prstGeom>
        </p:spPr>
      </p:pic>
      <p:pic>
        <p:nvPicPr>
          <p:cNvPr id="6" name="Image 5" descr="IMG_0636.JPG"/>
          <p:cNvPicPr>
            <a:picLocks noChangeAspect="1"/>
          </p:cNvPicPr>
          <p:nvPr/>
        </p:nvPicPr>
        <p:blipFill>
          <a:blip r:embed="rId4" cstate="print"/>
          <a:srcRect l="4431" t="8001" r="22464" b="40309"/>
          <a:stretch>
            <a:fillRect/>
          </a:stretch>
        </p:blipFill>
        <p:spPr>
          <a:xfrm rot="21340565">
            <a:off x="1107686" y="4900421"/>
            <a:ext cx="3451024" cy="1830089"/>
          </a:xfrm>
          <a:prstGeom prst="rect">
            <a:avLst/>
          </a:prstGeom>
        </p:spPr>
      </p:pic>
      <p:pic>
        <p:nvPicPr>
          <p:cNvPr id="10" name="Image 9" descr="SDC10519.JPG"/>
          <p:cNvPicPr>
            <a:picLocks noChangeAspect="1"/>
          </p:cNvPicPr>
          <p:nvPr/>
        </p:nvPicPr>
        <p:blipFill>
          <a:blip r:embed="rId5" cstate="print"/>
          <a:srcRect l="33235" t="17233" r="31683" b="28606"/>
          <a:stretch>
            <a:fillRect/>
          </a:stretch>
        </p:blipFill>
        <p:spPr>
          <a:xfrm>
            <a:off x="4716016" y="4653136"/>
            <a:ext cx="1656184" cy="1917687"/>
          </a:xfrm>
          <a:prstGeom prst="rect">
            <a:avLst/>
          </a:prstGeom>
        </p:spPr>
      </p:pic>
      <p:pic>
        <p:nvPicPr>
          <p:cNvPr id="11" name="Image 10" descr="avant la célébration.JPG"/>
          <p:cNvPicPr>
            <a:picLocks noChangeAspect="1"/>
          </p:cNvPicPr>
          <p:nvPr/>
        </p:nvPicPr>
        <p:blipFill>
          <a:blip r:embed="rId6" cstate="print"/>
          <a:srcRect l="68605" t="16361" r="24800" b="65137"/>
          <a:stretch>
            <a:fillRect/>
          </a:stretch>
        </p:blipFill>
        <p:spPr>
          <a:xfrm rot="425517">
            <a:off x="3029317" y="83314"/>
            <a:ext cx="1469221" cy="1929677"/>
          </a:xfrm>
          <a:prstGeom prst="rect">
            <a:avLst/>
          </a:prstGeom>
        </p:spPr>
      </p:pic>
      <p:pic>
        <p:nvPicPr>
          <p:cNvPr id="7" name="Image 6" descr="IMG_0650.JPG"/>
          <p:cNvPicPr>
            <a:picLocks noChangeAspect="1"/>
          </p:cNvPicPr>
          <p:nvPr/>
        </p:nvPicPr>
        <p:blipFill>
          <a:blip r:embed="rId7" cstate="print"/>
          <a:srcRect l="31715" t="21000" r="26124" b="35980"/>
          <a:stretch>
            <a:fillRect/>
          </a:stretch>
        </p:blipFill>
        <p:spPr>
          <a:xfrm rot="21035686">
            <a:off x="2816015" y="2119618"/>
            <a:ext cx="1802260" cy="2451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1"/>
                                          </p:val>
                                        </p:tav>
                                        <p:tav tm="100000">
                                          <p:val>
                                            <p:strVal val="#ppt_x"/>
                                          </p:val>
                                        </p:tav>
                                      </p:tavLst>
                                    </p:anim>
                                    <p:anim calcmode="lin" valueType="num">
                                      <p:cBhvr>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8" name="Image 7" descr="IMG_0393.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539552" y="188640"/>
            <a:ext cx="7772400" cy="864096"/>
          </a:xfrm>
        </p:spPr>
        <p:txBody>
          <a:bodyPr>
            <a:normAutofit fontScale="90000"/>
          </a:bodyPr>
          <a:lstStyle/>
          <a:p>
            <a:r>
              <a:rPr lang="fr-FR" b="1" dirty="0" smtClean="0">
                <a:solidFill>
                  <a:srgbClr val="FFFF00"/>
                </a:solidFill>
              </a:rPr>
              <a:t>Démarrage tranquille au service……</a:t>
            </a:r>
            <a:endParaRPr lang="fr-FR" b="1" dirty="0">
              <a:solidFill>
                <a:srgbClr val="FFFF00"/>
              </a:solidFill>
            </a:endParaRPr>
          </a:p>
        </p:txBody>
      </p:sp>
      <p:sp>
        <p:nvSpPr>
          <p:cNvPr id="3" name="Sous-titre 2"/>
          <p:cNvSpPr>
            <a:spLocks noGrp="1"/>
          </p:cNvSpPr>
          <p:nvPr>
            <p:ph type="subTitle" idx="1"/>
          </p:nvPr>
        </p:nvSpPr>
        <p:spPr>
          <a:xfrm>
            <a:off x="2743200" y="6165304"/>
            <a:ext cx="6400800" cy="478904"/>
          </a:xfrm>
        </p:spPr>
        <p:txBody>
          <a:bodyPr>
            <a:normAutofit fontScale="92500" lnSpcReduction="20000"/>
          </a:bodyPr>
          <a:lstStyle/>
          <a:p>
            <a:pPr algn="r"/>
            <a:r>
              <a:rPr lang="fr-FR" dirty="0" smtClean="0">
                <a:solidFill>
                  <a:srgbClr val="FFFF00"/>
                </a:solidFill>
              </a:rPr>
              <a:t>Puis 2 mn plus tard …..</a:t>
            </a: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8" name="Image 7" descr="IMG_0405.JPG"/>
          <p:cNvPicPr>
            <a:picLocks noChangeAspect="1"/>
          </p:cNvPicPr>
          <p:nvPr/>
        </p:nvPicPr>
        <p:blipFill>
          <a:blip r:embed="rId2" cstate="print"/>
          <a:stretch>
            <a:fillRect/>
          </a:stretch>
        </p:blipFill>
        <p:spPr>
          <a:xfrm>
            <a:off x="-256" y="0"/>
            <a:ext cx="9144000" cy="6858000"/>
          </a:xfrm>
          <a:prstGeom prst="rect">
            <a:avLst/>
          </a:prstGeom>
        </p:spPr>
      </p:pic>
      <p:sp>
        <p:nvSpPr>
          <p:cNvPr id="9" name="Espace réservé du contenu 8"/>
          <p:cNvSpPr>
            <a:spLocks noGrp="1"/>
          </p:cNvSpPr>
          <p:nvPr>
            <p:ph idx="1"/>
          </p:nvPr>
        </p:nvSpPr>
        <p:spPr>
          <a:xfrm>
            <a:off x="395536" y="620688"/>
            <a:ext cx="8229600" cy="748680"/>
          </a:xfrm>
        </p:spPr>
        <p:txBody>
          <a:bodyPr/>
          <a:lstStyle/>
          <a:p>
            <a:r>
              <a:rPr lang="fr-FR" b="1" dirty="0" smtClean="0">
                <a:solidFill>
                  <a:srgbClr val="FFFF00"/>
                </a:solidFill>
              </a:rPr>
              <a:t>Au secours !!!!</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6" name="Espace réservé du contenu 5" descr="IMG_0397.JPG"/>
          <p:cNvPicPr>
            <a:picLocks noGrp="1" noChangeAspect="1"/>
          </p:cNvPicPr>
          <p:nvPr>
            <p:ph idx="1"/>
          </p:nvPr>
        </p:nvPicPr>
        <p:blipFill>
          <a:blip r:embed="rId2" cstate="print"/>
          <a:stretch>
            <a:fillRect/>
          </a:stretch>
        </p:blipFill>
        <p:spPr>
          <a:xfrm>
            <a:off x="0" y="260648"/>
            <a:ext cx="5495065" cy="4121299"/>
          </a:xfrm>
        </p:spPr>
      </p:pic>
      <p:pic>
        <p:nvPicPr>
          <p:cNvPr id="8" name="Image 7" descr="IMG_0399.JPG"/>
          <p:cNvPicPr>
            <a:picLocks noChangeAspect="1"/>
          </p:cNvPicPr>
          <p:nvPr/>
        </p:nvPicPr>
        <p:blipFill>
          <a:blip r:embed="rId3" cstate="print"/>
          <a:srcRect l="13776" t="18500" b="10101"/>
          <a:stretch>
            <a:fillRect/>
          </a:stretch>
        </p:blipFill>
        <p:spPr>
          <a:xfrm>
            <a:off x="2826900" y="3068960"/>
            <a:ext cx="6101076" cy="3789040"/>
          </a:xfrm>
          <a:prstGeom prst="rect">
            <a:avLst/>
          </a:prstGeom>
        </p:spPr>
      </p:pic>
      <p:sp>
        <p:nvSpPr>
          <p:cNvPr id="9" name="Titre 1"/>
          <p:cNvSpPr txBox="1">
            <a:spLocks/>
          </p:cNvSpPr>
          <p:nvPr/>
        </p:nvSpPr>
        <p:spPr>
          <a:xfrm>
            <a:off x="0" y="5013176"/>
            <a:ext cx="3312368" cy="115212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FF00"/>
                </a:solidFill>
                <a:effectLst/>
                <a:uLnTx/>
                <a:uFillTx/>
                <a:latin typeface="+mj-lt"/>
                <a:ea typeface="+mj-ea"/>
                <a:cs typeface="+mj-cs"/>
              </a:rPr>
              <a:t>Hop…hop…</a:t>
            </a:r>
            <a:endParaRPr kumimoji="0" lang="fr-FR" sz="3600" b="1" i="0" u="none" strike="noStrike" kern="1200" cap="none" spc="0" normalizeH="0" baseline="0" noProof="0" dirty="0">
              <a:ln>
                <a:noFill/>
              </a:ln>
              <a:solidFill>
                <a:srgbClr val="FFFF00"/>
              </a:solidFill>
              <a:effectLst/>
              <a:uLnTx/>
              <a:uFillTx/>
              <a:latin typeface="+mj-lt"/>
              <a:ea typeface="+mj-ea"/>
              <a:cs typeface="+mj-cs"/>
            </a:endParaRPr>
          </a:p>
        </p:txBody>
      </p:sp>
      <p:sp>
        <p:nvSpPr>
          <p:cNvPr id="2" name="Titre 1"/>
          <p:cNvSpPr>
            <a:spLocks noGrp="1"/>
          </p:cNvSpPr>
          <p:nvPr>
            <p:ph type="title"/>
          </p:nvPr>
        </p:nvSpPr>
        <p:spPr>
          <a:xfrm>
            <a:off x="4067944" y="260648"/>
            <a:ext cx="4969568" cy="1143000"/>
          </a:xfrm>
        </p:spPr>
        <p:txBody>
          <a:bodyPr>
            <a:normAutofit/>
          </a:bodyPr>
          <a:lstStyle/>
          <a:p>
            <a:pPr algn="l"/>
            <a:r>
              <a:rPr lang="fr-FR" sz="3600" b="1" dirty="0" smtClean="0">
                <a:solidFill>
                  <a:srgbClr val="FFFF00"/>
                </a:solidFill>
              </a:rPr>
              <a:t>Pas le temps de rigoler…</a:t>
            </a:r>
            <a:endParaRPr lang="fr-FR"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1000">
              <a:srgbClr val="45713F"/>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5" name="Image 4" descr="IMG_0401.JPG"/>
          <p:cNvPicPr>
            <a:picLocks noChangeAspect="1"/>
          </p:cNvPicPr>
          <p:nvPr/>
        </p:nvPicPr>
        <p:blipFill>
          <a:blip r:embed="rId2" cstate="print"/>
          <a:srcRect l="35825" t="11151" r="21650"/>
          <a:stretch>
            <a:fillRect/>
          </a:stretch>
        </p:blipFill>
        <p:spPr>
          <a:xfrm>
            <a:off x="35496" y="764704"/>
            <a:ext cx="3888432" cy="6093296"/>
          </a:xfrm>
          <a:prstGeom prst="rect">
            <a:avLst/>
          </a:prstGeom>
        </p:spPr>
      </p:pic>
      <p:pic>
        <p:nvPicPr>
          <p:cNvPr id="4" name="Image 3" descr="IMG_0400.JPG"/>
          <p:cNvPicPr>
            <a:picLocks noChangeAspect="1"/>
          </p:cNvPicPr>
          <p:nvPr/>
        </p:nvPicPr>
        <p:blipFill>
          <a:blip r:embed="rId3" cstate="print"/>
          <a:srcRect l="30313" t="23750" b="33200"/>
          <a:stretch>
            <a:fillRect/>
          </a:stretch>
        </p:blipFill>
        <p:spPr>
          <a:xfrm>
            <a:off x="2771800" y="59696"/>
            <a:ext cx="6372200" cy="2952328"/>
          </a:xfrm>
          <a:prstGeom prst="rect">
            <a:avLst/>
          </a:prstGeom>
        </p:spPr>
      </p:pic>
      <p:pic>
        <p:nvPicPr>
          <p:cNvPr id="7" name="Image 6" descr="IMG_0403.JPG"/>
          <p:cNvPicPr>
            <a:picLocks noChangeAspect="1"/>
          </p:cNvPicPr>
          <p:nvPr/>
        </p:nvPicPr>
        <p:blipFill>
          <a:blip r:embed="rId4" cstate="print"/>
          <a:srcRect l="49213" t="32150" b="11151"/>
          <a:stretch>
            <a:fillRect/>
          </a:stretch>
        </p:blipFill>
        <p:spPr>
          <a:xfrm>
            <a:off x="4104456" y="2969568"/>
            <a:ext cx="4644008" cy="3888432"/>
          </a:xfrm>
          <a:prstGeom prst="rect">
            <a:avLst/>
          </a:prstGeom>
        </p:spPr>
      </p:pic>
      <p:sp>
        <p:nvSpPr>
          <p:cNvPr id="3" name="Sous-titre 2"/>
          <p:cNvSpPr>
            <a:spLocks noGrp="1"/>
          </p:cNvSpPr>
          <p:nvPr>
            <p:ph type="subTitle" idx="1"/>
          </p:nvPr>
        </p:nvSpPr>
        <p:spPr>
          <a:xfrm>
            <a:off x="179512" y="5157192"/>
            <a:ext cx="6400800" cy="1224136"/>
          </a:xfrm>
        </p:spPr>
        <p:txBody>
          <a:bodyPr/>
          <a:lstStyle/>
          <a:p>
            <a:pPr algn="l"/>
            <a:r>
              <a:rPr lang="fr-FR" b="1" dirty="0" smtClean="0">
                <a:ln>
                  <a:solidFill>
                    <a:schemeClr val="tx1"/>
                  </a:solidFill>
                </a:ln>
                <a:solidFill>
                  <a:schemeClr val="bg1"/>
                </a:solidFill>
              </a:rPr>
              <a:t>A la plonge on ne chômait pas non plus… dans la bonne humeur …</a:t>
            </a:r>
            <a:endParaRPr lang="fr-FR"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5713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Image 3" descr="DSC02782.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755576" y="404664"/>
            <a:ext cx="7772400" cy="1470025"/>
          </a:xfrm>
        </p:spPr>
        <p:txBody>
          <a:bodyPr>
            <a:normAutofit/>
          </a:bodyPr>
          <a:lstStyle/>
          <a:p>
            <a:r>
              <a:rPr lang="fr-FR" b="1" dirty="0" smtClean="0">
                <a:ln>
                  <a:solidFill>
                    <a:schemeClr val="tx1"/>
                  </a:solidFill>
                </a:ln>
                <a:solidFill>
                  <a:schemeClr val="bg1"/>
                </a:solidFill>
              </a:rPr>
              <a:t>… et bien encadrés !</a:t>
            </a:r>
            <a:endParaRPr lang="fr-FR" b="1" dirty="0">
              <a:ln>
                <a:solidFill>
                  <a:schemeClr val="tx1"/>
                </a:solidFill>
              </a:ln>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547</Words>
  <Application>Microsoft Office PowerPoint</Application>
  <PresentationFormat>Affichage à l'écran (4:3)</PresentationFormat>
  <Paragraphs>99</Paragraphs>
  <Slides>45</Slides>
  <Notes>2</Notes>
  <HiddenSlides>0</HiddenSlides>
  <MMClips>0</MMClips>
  <ScaleCrop>false</ScaleCrop>
  <HeadingPairs>
    <vt:vector size="6" baseType="variant">
      <vt:variant>
        <vt:lpstr>Thème</vt:lpstr>
      </vt:variant>
      <vt:variant>
        <vt:i4>1</vt:i4>
      </vt:variant>
      <vt:variant>
        <vt:lpstr>Titres des diapositives</vt:lpstr>
      </vt:variant>
      <vt:variant>
        <vt:i4>45</vt:i4>
      </vt:variant>
      <vt:variant>
        <vt:lpstr>Diaporamas personnalisés</vt:lpstr>
      </vt:variant>
      <vt:variant>
        <vt:i4>1</vt:i4>
      </vt:variant>
    </vt:vector>
  </HeadingPairs>
  <TitlesOfParts>
    <vt:vector size="47" baseType="lpstr">
      <vt:lpstr>Thème Office</vt:lpstr>
      <vt:lpstr>Le service gagnant</vt:lpstr>
      <vt:lpstr>Nous sommes des collégiens de 3èmes des aumôneries de l’enseignement public  du doyenné Pau-ville. Nous avons passé un WE à la Cité St Pierre à Lourdes pour vivre un temps de service avec les bénévoles du secours catholique et questionner les pèlerins dans les  sanctuaires sur la joie du service.  </vt:lpstr>
      <vt:lpstr>En route pour un temps de service auprès des bénévoles de la cité St Pierre le WE du 13 et 14 octobre</vt:lpstr>
      <vt:lpstr>Notre temps de service  à la Cité St Pierre</vt:lpstr>
      <vt:lpstr>Démarrage tranquille au service……</vt:lpstr>
      <vt:lpstr>Diapositive 6</vt:lpstr>
      <vt:lpstr>Pas le temps de rigoler…</vt:lpstr>
      <vt:lpstr>Diapositive 8</vt:lpstr>
      <vt:lpstr>… et bien encadrés !</vt:lpstr>
      <vt:lpstr>En route vers les sanctuaires pour interroger les pèlerins et prendre quelques photos</vt:lpstr>
      <vt:lpstr>Vous souvenez-vous d’un service que vous avez rendu, qui vous a rendu heureux ? </vt:lpstr>
      <vt:lpstr>1er témoignage</vt:lpstr>
      <vt:lpstr>2ème témoignage</vt:lpstr>
      <vt:lpstr>3ème  témoignage</vt:lpstr>
      <vt:lpstr>Diapositive 15</vt:lpstr>
      <vt:lpstr>Pèlerin n°1 :</vt:lpstr>
      <vt:lpstr>Pèlerin n°2 </vt:lpstr>
      <vt:lpstr>Pèlerin n°3</vt:lpstr>
      <vt:lpstr>Selon notre sondage…</vt:lpstr>
      <vt:lpstr>La joie règne à Lourdes!</vt:lpstr>
      <vt:lpstr>La lumière nous éclaire…</vt:lpstr>
      <vt:lpstr>L’entraide des uns envers les autres.</vt:lpstr>
      <vt:lpstr>La Grotte de l’apparition de Marie</vt:lpstr>
      <vt:lpstr>La foi nous accompagne</vt:lpstr>
      <vt:lpstr>La prière…un moment sacré.</vt:lpstr>
      <vt:lpstr>La Source…</vt:lpstr>
      <vt:lpstr>L’arrivée des pèlerins</vt:lpstr>
      <vt:lpstr>2ème Groupe -Notre temps de service  à la Cité Saint Pierre</vt:lpstr>
      <vt:lpstr>Les filles en salle</vt:lpstr>
      <vt:lpstr>Diapositive 30</vt:lpstr>
      <vt:lpstr>Diapositive 31</vt:lpstr>
      <vt:lpstr>Diapositive 32</vt:lpstr>
      <vt:lpstr>Témoignages </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Dans le désordre... Eglantine, Kevin, Sarah, Maxence, Pauline, Nicolas, Barbara, Mathieu, Agathe, Anicet, Victoria, Martin, Amélie, Matthias, Roxane, Raphaël, Eloïse.</vt:lpstr>
      <vt:lpstr>Diaporama personnalisé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marjorie</dc:creator>
  <cp:lastModifiedBy>Margot</cp:lastModifiedBy>
  <cp:revision>88</cp:revision>
  <dcterms:created xsi:type="dcterms:W3CDTF">2012-10-13T15:38:05Z</dcterms:created>
  <dcterms:modified xsi:type="dcterms:W3CDTF">2012-12-07T16:59:34Z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4039648</vt:lpwstr>
  </property>
  <property fmtid="{D5CDD505-2E9C-101B-9397-08002B2CF9AE}" name="NXPowerLiteSettings" pid="3">
    <vt:lpwstr>C7000400038000</vt:lpwstr>
  </property>
  <property fmtid="{D5CDD505-2E9C-101B-9397-08002B2CF9AE}" name="NXPowerLiteVersion" pid="4">
    <vt:lpwstr>S9.0.3</vt:lpwstr>
  </property>
</Properties>
</file>